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slideMasters/slideMaster54.xml" ContentType="application/vnd.openxmlformats-officedocument.presentationml.slideMaster+xml"/>
  <Override PartName="/ppt/slides/slide54.xml" ContentType="application/vnd.openxmlformats-officedocument.presentationml.slide+xml"/>
  <Override PartName="/ppt/slideMasters/slideMaster55.xml" ContentType="application/vnd.openxmlformats-officedocument.presentationml.slideMaster+xml"/>
  <Override PartName="/ppt/slides/slide55.xml" ContentType="application/vnd.openxmlformats-officedocument.presentationml.slide+xml"/>
  <Override PartName="/ppt/slideMasters/slideMaster56.xml" ContentType="application/vnd.openxmlformats-officedocument.presentationml.slideMaster+xml"/>
  <Override PartName="/ppt/slides/slide56.xml" ContentType="application/vnd.openxmlformats-officedocument.presentationml.slide+xml"/>
  <Override PartName="/ppt/slideMasters/slideMaster57.xml" ContentType="application/vnd.openxmlformats-officedocument.presentationml.slideMaster+xml"/>
  <Override PartName="/ppt/slides/slide57.xml" ContentType="application/vnd.openxmlformats-officedocument.presentationml.slide+xml"/>
  <Override PartName="/ppt/slideMasters/slideMaster58.xml" ContentType="application/vnd.openxmlformats-officedocument.presentationml.slideMaster+xml"/>
  <Override PartName="/ppt/slides/slide58.xml" ContentType="application/vnd.openxmlformats-officedocument.presentationml.slide+xml"/>
  <Override PartName="/ppt/slideMasters/slideMaster59.xml" ContentType="application/vnd.openxmlformats-officedocument.presentationml.slideMaster+xml"/>
  <Override PartName="/ppt/slides/slide59.xml" ContentType="application/vnd.openxmlformats-officedocument.presentationml.slide+xml"/>
  <Override PartName="/ppt/slideMasters/slideMaster60.xml" ContentType="application/vnd.openxmlformats-officedocument.presentationml.slideMaster+xml"/>
  <Override PartName="/ppt/slides/slide60.xml" ContentType="application/vnd.openxmlformats-officedocument.presentationml.slide+xml"/>
  <Override PartName="/ppt/slideMasters/slideMaster61.xml" ContentType="application/vnd.openxmlformats-officedocument.presentationml.slideMaster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notesMasterIdLst>
    <p:notesMasterId r:id="rId6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5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1.xml"/>
		</Relationships>
</file>

<file path=ppt/notesSlides/_rels/notesSlide5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2.xml"/>
		</Relationships>
</file>

<file path=ppt/notesSlides/_rels/notesSlide5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3.xml"/>
		</Relationships>
</file>

<file path=ppt/notesSlides/_rels/notesSlide5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4.xml"/>
		</Relationships>
</file>

<file path=ppt/notesSlides/_rels/notesSlide5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5.xml"/>
		</Relationships>
</file>

<file path=ppt/notesSlides/_rels/notesSlide5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6.xml"/>
		</Relationships>
</file>

<file path=ppt/notesSlides/_rels/notesSlide5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7.xml"/>
		</Relationships>
</file>

<file path=ppt/notesSlides/_rels/notesSlide5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8.xml"/>
		</Relationships>
</file>

<file path=ppt/notesSlides/_rels/notesSlide5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9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6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0.xml"/>
		</Relationships>
</file>

<file path=ppt/notesSlides/_rels/notesSlide6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1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2A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548640"/>
            <a:ext cx="1109441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8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 •  КАФЕДРА 304 МАИ  •  2026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48640" y="1463040"/>
            <a:ext cx="11094415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формулирования тем выпускных квалификационных работ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548640" y="4023360"/>
            <a:ext cx="9722815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dirty="0">
                <a:solidFill>
                  <a:srgbClr val="DCE7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Авторская методика В.А. Пикова: 12-элементный тезаурус, формула темы, иерархия основного результата и контрольные листы для нормоконтроля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548640" y="55778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B8C5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Для научных руководителей, студентов ИТ-направлений и членов комиссий по нормоконтролю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8899855" y="612648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4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2  •  ТЕРМИНОЛОГИЯ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ИБ, ЗИ и БИ — это совсем разное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Точная терминология — основа корректной формулировки темы. Путаница приводит к подмене объекта и предмета исследования.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2468880"/>
            <a:ext cx="3515258" cy="128016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7" name="Text 5"/>
          <p:cNvSpPr/>
          <p:nvPr/>
        </p:nvSpPr>
        <p:spPr>
          <a:xfrm>
            <a:off x="548640" y="2468880"/>
            <a:ext cx="351525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ИБ</a:t>
            </a:r>
            <a:endParaRPr lang="en-US" sz="6000" dirty="0"/>
          </a:p>
        </p:txBody>
      </p:sp>
      <p:sp>
        <p:nvSpPr>
          <p:cNvPr id="8" name="Shape 6"/>
          <p:cNvSpPr/>
          <p:nvPr/>
        </p:nvSpPr>
        <p:spPr>
          <a:xfrm>
            <a:off x="548640" y="3749040"/>
            <a:ext cx="3515258" cy="2286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31520" y="3886200"/>
            <a:ext cx="31494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Информационная безопасность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731520" y="4297680"/>
            <a:ext cx="3149498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СОСТОЯНИЕ. Сохранение конфиденциальности, целостности и доступности информации.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731520" y="5715000"/>
            <a:ext cx="314949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ГОСТ Р ИСО/МЭК 27000-2021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4246778" y="2468880"/>
            <a:ext cx="3515258" cy="128016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13" name="Text 11"/>
          <p:cNvSpPr/>
          <p:nvPr/>
        </p:nvSpPr>
        <p:spPr>
          <a:xfrm>
            <a:off x="4246778" y="2468880"/>
            <a:ext cx="351525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БИ</a:t>
            </a:r>
            <a:endParaRPr lang="en-US" sz="6000" dirty="0"/>
          </a:p>
        </p:txBody>
      </p:sp>
      <p:sp>
        <p:nvSpPr>
          <p:cNvPr id="14" name="Shape 12"/>
          <p:cNvSpPr/>
          <p:nvPr/>
        </p:nvSpPr>
        <p:spPr>
          <a:xfrm>
            <a:off x="4246778" y="3749040"/>
            <a:ext cx="3515258" cy="2286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429658" y="3886200"/>
            <a:ext cx="31494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Безопасность информации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4429658" y="4297680"/>
            <a:ext cx="3149498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СОСТОЯНИЕ защищённости информации, при котором обеспечены её конфиденциальность, доступность и целостность.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429658" y="5715000"/>
            <a:ext cx="314949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ГОСТ Р 50922-2006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7944917" y="2468880"/>
            <a:ext cx="3515258" cy="128016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19" name="Text 17"/>
          <p:cNvSpPr/>
          <p:nvPr/>
        </p:nvSpPr>
        <p:spPr>
          <a:xfrm>
            <a:off x="7944917" y="2468880"/>
            <a:ext cx="351525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ЗИ</a:t>
            </a:r>
            <a:endParaRPr lang="en-US" sz="6000" dirty="0"/>
          </a:p>
        </p:txBody>
      </p:sp>
      <p:sp>
        <p:nvSpPr>
          <p:cNvPr id="20" name="Shape 18"/>
          <p:cNvSpPr/>
          <p:nvPr/>
        </p:nvSpPr>
        <p:spPr>
          <a:xfrm>
            <a:off x="7944917" y="3749040"/>
            <a:ext cx="3515258" cy="2286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127797" y="3886200"/>
            <a:ext cx="31494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Защита информации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8127797" y="4297680"/>
            <a:ext cx="3149498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ПРОЦЕСС, протекающий во времени. Деятельность, направленная на предотвращение утечки, несанкционированных и непреднамеренных воздействий.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8127797" y="5715000"/>
            <a:ext cx="314949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ГОСТ Р 50922-2006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548640" y="6080760"/>
            <a:ext cx="1109441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i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ВАЖНО: «состояние» и «процесс» — разные сущности. Объектом исследования чаще выступает ПРОЦЕСС защиты информации, а целью — повышение СОСТОЯНИЯ безопасности.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61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2  •  ТЕРМИНОЛОГИЯ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ИБ vs Кибербезопасность — разные ГОСТы, разные смыслы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920240"/>
            <a:ext cx="5455768" cy="4206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920240"/>
            <a:ext cx="5455768" cy="594360"/>
          </a:xfrm>
          <a:prstGeom prst="rect">
            <a:avLst/>
          </a:prstGeom>
          <a:solidFill>
            <a:srgbClr val="1E5AA7"/>
          </a:solidFill>
          <a:ln/>
        </p:spPr>
      </p:sp>
      <p:sp>
        <p:nvSpPr>
          <p:cNvPr id="7" name="Text 5"/>
          <p:cNvSpPr/>
          <p:nvPr/>
        </p:nvSpPr>
        <p:spPr>
          <a:xfrm>
            <a:off x="822960" y="1920240"/>
            <a:ext cx="490712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spc="2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ИНФОРМАЦИОННАЯ БЕЗОПАСНОСТЬ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822960" y="260604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information security  •  ИБ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822960" y="3017520"/>
            <a:ext cx="4907128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Сохранение конфиденциальности, целостности и доступности информации. Может включать подлинность, подотчётность, неотказуемость и достоверность.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822960" y="512064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ГОСТ Р ИСО/МЭК 27000-2021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22960" y="54864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Применяется в большинстве регуляторных документов РФ, ФСТЭК, банковском секторе, ИСПДн.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6187288" y="1920240"/>
            <a:ext cx="5455768" cy="4206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187288" y="1920240"/>
            <a:ext cx="5455768" cy="59436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14" name="Text 12"/>
          <p:cNvSpPr/>
          <p:nvPr/>
        </p:nvSpPr>
        <p:spPr>
          <a:xfrm>
            <a:off x="6461608" y="1920240"/>
            <a:ext cx="490712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spc="2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КИБЕРБЕЗОПАСНОСТЬ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6461608" y="260604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cybersecurity  •  киберзащита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461608" y="3017520"/>
            <a:ext cx="4907128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Действия для предотвращения неавторизованного использования, отказа в обслуживании, преобразования, потери прибыли или повреждения критических систем и информационных объектов.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6461608" y="512064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ГОСТ Р 56205-2014  •  ГОСТ Р МЭК 62443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461608" y="54864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Чаще встречается в контексте критической инфраструктуры, промышленных систем, ICS/SCADA.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61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2  •  ТЕРМИНОЛОГИЯ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НЕ может быть целью ВКР студента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Программная реализация — это, как правило, способ ДЕМОНСТРАЦИИ или АПРОБАЦИИ основного результата. Сама по себе она редко может быть целью ВКР, поскольку цель — это состояние, а не деятельность.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548640" y="2468880"/>
            <a:ext cx="5455768" cy="3657600"/>
          </a:xfrm>
          <a:prstGeom prst="rect">
            <a:avLst/>
          </a:prstGeom>
          <a:solidFill>
            <a:srgbClr val="FCE4E4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2960" y="26060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spc="300" kern="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НЕ МОЖЕТ БЫТЬ ЦЕЛЬЮ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822960" y="320040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Разработка программного обеспечения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822960" y="365760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Создание системы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822960" y="411480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Внедрение технологии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822960" y="457200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Построение модели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822960" y="502920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Разработка веб-приложения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822960" y="548640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Программирование Telegram-бота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6187288" y="2468880"/>
            <a:ext cx="5455768" cy="3657600"/>
          </a:xfrm>
          <a:prstGeom prst="rect">
            <a:avLst/>
          </a:prstGeom>
          <a:solidFill>
            <a:srgbClr val="E2F0E5"/>
          </a:solidFill>
          <a:ln w="12700">
            <a:solidFill>
              <a:srgbClr val="1E7E34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461608" y="26060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spc="300" kern="0" dirty="0">
                <a:solidFill>
                  <a:srgbClr val="1E7E3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МОЖЕТ БЫТЬ ЦЕЛЬЮ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461608" y="320040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Повышение эффективности защиты информации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6461608" y="365760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Увеличение уровня защищённости персональных данных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461608" y="411480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Повышение результативности процесса тестирования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6461608" y="457200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Снижение ресурсоёмкости системы обработки данных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6461608" y="502920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Сокращение времени реакции на инциденты ИБ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6461608" y="548640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Уменьшение количества ложных срабатываний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548640" y="6126480"/>
            <a:ext cx="1109441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Цель — это желаемое состояние системы, к которому стремимся. ПО, модули, системы — удел больших компаний, контрактов и ЕСПД/ЕСКД.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61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F2A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4630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spc="8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3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548640" y="2011680"/>
            <a:ext cx="11094415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Тезаурус ВКР: 12 элементов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548640" y="4023360"/>
            <a:ext cx="11094415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Полный набор обязательных компонентов, без которых работа не может считаться квалификационной. Это «несущая конструкция» любой ВКР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548640" y="3840480"/>
            <a:ext cx="1371600" cy="0"/>
          </a:xfrm>
          <a:prstGeom prst="line">
            <a:avLst/>
          </a:prstGeom>
          <a:noFill/>
          <a:ln w="50800">
            <a:solidFill>
              <a:srgbClr val="F4B400"/>
            </a:solidFill>
            <a:prstDash val="solid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3  •  ТЕЗАУРУС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обязательных элементов тезауруса ВКР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2590724" cy="1295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F2A4F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828800"/>
            <a:ext cx="640080" cy="12954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7" name="Text 5"/>
          <p:cNvSpPr/>
          <p:nvPr/>
        </p:nvSpPr>
        <p:spPr>
          <a:xfrm>
            <a:off x="548640" y="1828800"/>
            <a:ext cx="640080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1325880" y="1965960"/>
            <a:ext cx="16763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Тема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1325880" y="2468880"/>
            <a:ext cx="16763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 чём работа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322244" y="1828800"/>
            <a:ext cx="2590724" cy="1295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F2A4F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3322244" y="1828800"/>
            <a:ext cx="640080" cy="12954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12" name="Text 10"/>
          <p:cNvSpPr/>
          <p:nvPr/>
        </p:nvSpPr>
        <p:spPr>
          <a:xfrm>
            <a:off x="3322244" y="1828800"/>
            <a:ext cx="640080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4099484" y="1965960"/>
            <a:ext cx="16763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Проблема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4099484" y="2468880"/>
            <a:ext cx="16763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не так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6095848" y="1828800"/>
            <a:ext cx="2590724" cy="1295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F2A4F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095848" y="1828800"/>
            <a:ext cx="640080" cy="12954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17" name="Text 15"/>
          <p:cNvSpPr/>
          <p:nvPr/>
        </p:nvSpPr>
        <p:spPr>
          <a:xfrm>
            <a:off x="6095848" y="1828800"/>
            <a:ext cx="640080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800" dirty="0"/>
          </a:p>
        </p:txBody>
      </p:sp>
      <p:sp>
        <p:nvSpPr>
          <p:cNvPr id="18" name="Text 16"/>
          <p:cNvSpPr/>
          <p:nvPr/>
        </p:nvSpPr>
        <p:spPr>
          <a:xfrm>
            <a:off x="6873088" y="1965960"/>
            <a:ext cx="16763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Объект исследования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6873088" y="2468880"/>
            <a:ext cx="16763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Где проблема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8869451" y="1828800"/>
            <a:ext cx="2590724" cy="1295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F2A4F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8869451" y="1828800"/>
            <a:ext cx="640080" cy="12954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22" name="Text 20"/>
          <p:cNvSpPr/>
          <p:nvPr/>
        </p:nvSpPr>
        <p:spPr>
          <a:xfrm>
            <a:off x="8869451" y="1828800"/>
            <a:ext cx="640080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800" dirty="0"/>
          </a:p>
        </p:txBody>
      </p:sp>
      <p:sp>
        <p:nvSpPr>
          <p:cNvPr id="23" name="Text 21"/>
          <p:cNvSpPr/>
          <p:nvPr/>
        </p:nvSpPr>
        <p:spPr>
          <a:xfrm>
            <a:off x="9646691" y="1965960"/>
            <a:ext cx="16763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Предмет исследования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9646691" y="2468880"/>
            <a:ext cx="16763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исследуем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548640" y="3261360"/>
            <a:ext cx="2590724" cy="1295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F2A4F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548640" y="3261360"/>
            <a:ext cx="640080" cy="12954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27" name="Text 25"/>
          <p:cNvSpPr/>
          <p:nvPr/>
        </p:nvSpPr>
        <p:spPr>
          <a:xfrm>
            <a:off x="548640" y="3261360"/>
            <a:ext cx="640080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2800" dirty="0"/>
          </a:p>
        </p:txBody>
      </p:sp>
      <p:sp>
        <p:nvSpPr>
          <p:cNvPr id="28" name="Text 26"/>
          <p:cNvSpPr/>
          <p:nvPr/>
        </p:nvSpPr>
        <p:spPr>
          <a:xfrm>
            <a:off x="1325880" y="3398520"/>
            <a:ext cx="16763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Цель исследования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1325880" y="3901440"/>
            <a:ext cx="16763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Куда идём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3322244" y="3261360"/>
            <a:ext cx="2590724" cy="1295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F2A4F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3322244" y="3261360"/>
            <a:ext cx="640080" cy="12954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32" name="Text 30"/>
          <p:cNvSpPr/>
          <p:nvPr/>
        </p:nvSpPr>
        <p:spPr>
          <a:xfrm>
            <a:off x="3322244" y="3261360"/>
            <a:ext cx="640080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2800" dirty="0"/>
          </a:p>
        </p:txBody>
      </p:sp>
      <p:sp>
        <p:nvSpPr>
          <p:cNvPr id="33" name="Text 31"/>
          <p:cNvSpPr/>
          <p:nvPr/>
        </p:nvSpPr>
        <p:spPr>
          <a:xfrm>
            <a:off x="4099484" y="3398520"/>
            <a:ext cx="16763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Гипотеза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4099484" y="3901440"/>
            <a:ext cx="16763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предполагаем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6095848" y="3261360"/>
            <a:ext cx="2590724" cy="1295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F2A4F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6095848" y="3261360"/>
            <a:ext cx="640080" cy="12954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37" name="Text 35"/>
          <p:cNvSpPr/>
          <p:nvPr/>
        </p:nvSpPr>
        <p:spPr>
          <a:xfrm>
            <a:off x="6095848" y="3261360"/>
            <a:ext cx="640080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2800" dirty="0"/>
          </a:p>
        </p:txBody>
      </p:sp>
      <p:sp>
        <p:nvSpPr>
          <p:cNvPr id="38" name="Text 36"/>
          <p:cNvSpPr/>
          <p:nvPr/>
        </p:nvSpPr>
        <p:spPr>
          <a:xfrm>
            <a:off x="6873088" y="3398520"/>
            <a:ext cx="16763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Задачи</a:t>
            </a:r>
            <a:endParaRPr lang="en-US" sz="1300" dirty="0"/>
          </a:p>
        </p:txBody>
      </p:sp>
      <p:sp>
        <p:nvSpPr>
          <p:cNvPr id="39" name="Text 37"/>
          <p:cNvSpPr/>
          <p:nvPr/>
        </p:nvSpPr>
        <p:spPr>
          <a:xfrm>
            <a:off x="6873088" y="3901440"/>
            <a:ext cx="16763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Шаги к цели</a:t>
            </a:r>
            <a:endParaRPr lang="en-US" sz="1000" dirty="0"/>
          </a:p>
        </p:txBody>
      </p:sp>
      <p:sp>
        <p:nvSpPr>
          <p:cNvPr id="40" name="Shape 38"/>
          <p:cNvSpPr/>
          <p:nvPr/>
        </p:nvSpPr>
        <p:spPr>
          <a:xfrm>
            <a:off x="8869451" y="3261360"/>
            <a:ext cx="2590724" cy="1295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F2A4F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8869451" y="3261360"/>
            <a:ext cx="640080" cy="12954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42" name="Text 40"/>
          <p:cNvSpPr/>
          <p:nvPr/>
        </p:nvSpPr>
        <p:spPr>
          <a:xfrm>
            <a:off x="8869451" y="3261360"/>
            <a:ext cx="640080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2800" dirty="0"/>
          </a:p>
        </p:txBody>
      </p:sp>
      <p:sp>
        <p:nvSpPr>
          <p:cNvPr id="43" name="Text 41"/>
          <p:cNvSpPr/>
          <p:nvPr/>
        </p:nvSpPr>
        <p:spPr>
          <a:xfrm>
            <a:off x="9646691" y="3398520"/>
            <a:ext cx="16763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Новизна</a:t>
            </a:r>
            <a:endParaRPr lang="en-US" sz="1300" dirty="0"/>
          </a:p>
        </p:txBody>
      </p:sp>
      <p:sp>
        <p:nvSpPr>
          <p:cNvPr id="44" name="Text 42"/>
          <p:cNvSpPr/>
          <p:nvPr/>
        </p:nvSpPr>
        <p:spPr>
          <a:xfrm>
            <a:off x="9646691" y="3901440"/>
            <a:ext cx="16763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чём вклад</a:t>
            </a:r>
            <a:endParaRPr lang="en-US" sz="1000" dirty="0"/>
          </a:p>
        </p:txBody>
      </p:sp>
      <p:sp>
        <p:nvSpPr>
          <p:cNvPr id="45" name="Shape 43"/>
          <p:cNvSpPr/>
          <p:nvPr/>
        </p:nvSpPr>
        <p:spPr>
          <a:xfrm>
            <a:off x="548640" y="4693920"/>
            <a:ext cx="2590724" cy="1295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F2A4F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548640" y="4693920"/>
            <a:ext cx="640080" cy="12954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47" name="Text 45"/>
          <p:cNvSpPr/>
          <p:nvPr/>
        </p:nvSpPr>
        <p:spPr>
          <a:xfrm>
            <a:off x="548640" y="4693920"/>
            <a:ext cx="640080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2800" dirty="0"/>
          </a:p>
        </p:txBody>
      </p:sp>
      <p:sp>
        <p:nvSpPr>
          <p:cNvPr id="48" name="Text 46"/>
          <p:cNvSpPr/>
          <p:nvPr/>
        </p:nvSpPr>
        <p:spPr>
          <a:xfrm>
            <a:off x="1325880" y="4831080"/>
            <a:ext cx="16763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Практическая ценность</a:t>
            </a:r>
            <a:endParaRPr lang="en-US" sz="1300" dirty="0"/>
          </a:p>
        </p:txBody>
      </p:sp>
      <p:sp>
        <p:nvSpPr>
          <p:cNvPr id="49" name="Text 47"/>
          <p:cNvSpPr/>
          <p:nvPr/>
        </p:nvSpPr>
        <p:spPr>
          <a:xfrm>
            <a:off x="1325880" y="5334000"/>
            <a:ext cx="16763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Кому полезно</a:t>
            </a:r>
            <a:endParaRPr lang="en-US" sz="1000" dirty="0"/>
          </a:p>
        </p:txBody>
      </p:sp>
      <p:sp>
        <p:nvSpPr>
          <p:cNvPr id="50" name="Shape 48"/>
          <p:cNvSpPr/>
          <p:nvPr/>
        </p:nvSpPr>
        <p:spPr>
          <a:xfrm>
            <a:off x="3322244" y="4693920"/>
            <a:ext cx="2590724" cy="1295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F2A4F"/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3322244" y="4693920"/>
            <a:ext cx="640080" cy="12954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52" name="Text 50"/>
          <p:cNvSpPr/>
          <p:nvPr/>
        </p:nvSpPr>
        <p:spPr>
          <a:xfrm>
            <a:off x="3322244" y="4693920"/>
            <a:ext cx="640080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2800" dirty="0"/>
          </a:p>
        </p:txBody>
      </p:sp>
      <p:sp>
        <p:nvSpPr>
          <p:cNvPr id="53" name="Text 51"/>
          <p:cNvSpPr/>
          <p:nvPr/>
        </p:nvSpPr>
        <p:spPr>
          <a:xfrm>
            <a:off x="4099484" y="4831080"/>
            <a:ext cx="16763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Результаты на защиту</a:t>
            </a:r>
            <a:endParaRPr lang="en-US" sz="1300" dirty="0"/>
          </a:p>
        </p:txBody>
      </p:sp>
      <p:sp>
        <p:nvSpPr>
          <p:cNvPr id="54" name="Text 52"/>
          <p:cNvSpPr/>
          <p:nvPr/>
        </p:nvSpPr>
        <p:spPr>
          <a:xfrm>
            <a:off x="4099484" y="5334000"/>
            <a:ext cx="16763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выносим</a:t>
            </a:r>
            <a:endParaRPr lang="en-US" sz="1000" dirty="0"/>
          </a:p>
        </p:txBody>
      </p:sp>
      <p:sp>
        <p:nvSpPr>
          <p:cNvPr id="55" name="Shape 53"/>
          <p:cNvSpPr/>
          <p:nvPr/>
        </p:nvSpPr>
        <p:spPr>
          <a:xfrm>
            <a:off x="6095848" y="4693920"/>
            <a:ext cx="2590724" cy="1295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F2A4F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6095848" y="4693920"/>
            <a:ext cx="640080" cy="12954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57" name="Text 55"/>
          <p:cNvSpPr/>
          <p:nvPr/>
        </p:nvSpPr>
        <p:spPr>
          <a:xfrm>
            <a:off x="6095848" y="4693920"/>
            <a:ext cx="640080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2800" dirty="0"/>
          </a:p>
        </p:txBody>
      </p:sp>
      <p:sp>
        <p:nvSpPr>
          <p:cNvPr id="58" name="Text 56"/>
          <p:cNvSpPr/>
          <p:nvPr/>
        </p:nvSpPr>
        <p:spPr>
          <a:xfrm>
            <a:off x="6873088" y="4831080"/>
            <a:ext cx="16763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Апробация</a:t>
            </a:r>
            <a:endParaRPr lang="en-US" sz="1300" dirty="0"/>
          </a:p>
        </p:txBody>
      </p:sp>
      <p:sp>
        <p:nvSpPr>
          <p:cNvPr id="59" name="Text 57"/>
          <p:cNvSpPr/>
          <p:nvPr/>
        </p:nvSpPr>
        <p:spPr>
          <a:xfrm>
            <a:off x="6873088" y="5334000"/>
            <a:ext cx="16763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Где обкатано</a:t>
            </a:r>
            <a:endParaRPr lang="en-US" sz="1000" dirty="0"/>
          </a:p>
        </p:txBody>
      </p:sp>
      <p:sp>
        <p:nvSpPr>
          <p:cNvPr id="60" name="Shape 58"/>
          <p:cNvSpPr/>
          <p:nvPr/>
        </p:nvSpPr>
        <p:spPr>
          <a:xfrm>
            <a:off x="8869451" y="4693920"/>
            <a:ext cx="2590724" cy="1295400"/>
          </a:xfrm>
          <a:prstGeom prst="rect">
            <a:avLst/>
          </a:prstGeom>
          <a:solidFill>
            <a:srgbClr val="FFFFFF"/>
          </a:solidFill>
          <a:ln w="12700">
            <a:solidFill>
              <a:srgbClr val="0F2A4F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8869451" y="4693920"/>
            <a:ext cx="640080" cy="12954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62" name="Text 60"/>
          <p:cNvSpPr/>
          <p:nvPr/>
        </p:nvSpPr>
        <p:spPr>
          <a:xfrm>
            <a:off x="8869451" y="4693920"/>
            <a:ext cx="640080" cy="129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2800" dirty="0"/>
          </a:p>
        </p:txBody>
      </p:sp>
      <p:sp>
        <p:nvSpPr>
          <p:cNvPr id="63" name="Text 61"/>
          <p:cNvSpPr/>
          <p:nvPr/>
        </p:nvSpPr>
        <p:spPr>
          <a:xfrm>
            <a:off x="9646691" y="4831080"/>
            <a:ext cx="16763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Структура работы</a:t>
            </a:r>
            <a:endParaRPr lang="en-US" sz="1300" dirty="0"/>
          </a:p>
        </p:txBody>
      </p:sp>
      <p:sp>
        <p:nvSpPr>
          <p:cNvPr id="64" name="Text 62"/>
          <p:cNvSpPr/>
          <p:nvPr/>
        </p:nvSpPr>
        <p:spPr>
          <a:xfrm>
            <a:off x="9646691" y="5334000"/>
            <a:ext cx="167632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 чего состоит</a:t>
            </a:r>
            <a:endParaRPr lang="en-US" sz="1000" dirty="0"/>
          </a:p>
        </p:txBody>
      </p:sp>
      <p:sp>
        <p:nvSpPr>
          <p:cNvPr id="65" name="Text 63"/>
          <p:cNvSpPr/>
          <p:nvPr/>
        </p:nvSpPr>
        <p:spPr>
          <a:xfrm>
            <a:off x="548640" y="6126480"/>
            <a:ext cx="1109441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Все 12 элементов должны быть проработаны ДО начала написания работы и оформлены в виде заполненной таблицы тезауруса.</a:t>
            </a:r>
            <a:endParaRPr lang="en-US" sz="1100" dirty="0"/>
          </a:p>
        </p:txBody>
      </p:sp>
      <p:sp>
        <p:nvSpPr>
          <p:cNvPr id="66" name="Text 64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67" name="Text 65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/ 61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3  •  ТЕЗАУРУС  •  Элементы 1–2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Тема и Проблема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22960" y="1920240"/>
            <a:ext cx="822960" cy="822960"/>
          </a:xfrm>
          <a:prstGeom prst="ellipse">
            <a:avLst/>
          </a:prstGeom>
          <a:solidFill>
            <a:srgbClr val="0F2A4F"/>
          </a:solidFill>
          <a:ln/>
        </p:spPr>
      </p:sp>
      <p:sp>
        <p:nvSpPr>
          <p:cNvPr id="6" name="Text 4"/>
          <p:cNvSpPr/>
          <p:nvPr/>
        </p:nvSpPr>
        <p:spPr>
          <a:xfrm>
            <a:off x="822960" y="1920240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3600" dirty="0"/>
          </a:p>
        </p:txBody>
      </p:sp>
      <p:sp>
        <p:nvSpPr>
          <p:cNvPr id="7" name="Text 5"/>
          <p:cNvSpPr/>
          <p:nvPr/>
        </p:nvSpPr>
        <p:spPr>
          <a:xfrm>
            <a:off x="1828800" y="1874520"/>
            <a:ext cx="981425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Тема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828800" y="2377440"/>
            <a:ext cx="9814255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Краткая интеррогативная характеристика основного результата работы. Должна выражать главный вопрос, ответом на который и является основной результат ВКР.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1828800" y="3337560"/>
            <a:ext cx="981425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📐  По правилу Г.Ч. Синченко (правило №5)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548640" y="3931920"/>
            <a:ext cx="11094415" cy="0"/>
          </a:xfrm>
          <a:prstGeom prst="line">
            <a:avLst/>
          </a:prstGeom>
          <a:noFill/>
          <a:ln w="12700">
            <a:solidFill>
              <a:srgbClr val="C9D3E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22960" y="4114800"/>
            <a:ext cx="822960" cy="822960"/>
          </a:xfrm>
          <a:prstGeom prst="ellipse">
            <a:avLst/>
          </a:prstGeom>
          <a:solidFill>
            <a:srgbClr val="0F2A4F"/>
          </a:solidFill>
          <a:ln/>
        </p:spPr>
      </p:sp>
      <p:sp>
        <p:nvSpPr>
          <p:cNvPr id="12" name="Text 10"/>
          <p:cNvSpPr/>
          <p:nvPr/>
        </p:nvSpPr>
        <p:spPr>
          <a:xfrm>
            <a:off x="822960" y="4114800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3600" dirty="0"/>
          </a:p>
        </p:txBody>
      </p:sp>
      <p:sp>
        <p:nvSpPr>
          <p:cNvPr id="13" name="Text 11"/>
          <p:cNvSpPr/>
          <p:nvPr/>
        </p:nvSpPr>
        <p:spPr>
          <a:xfrm>
            <a:off x="1828800" y="4069080"/>
            <a:ext cx="981425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Проблема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828800" y="4572000"/>
            <a:ext cx="9814255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Это то, что нам не нравится в текущем состоянии объекта исследования, что мы хотим изменить. Описание разрыва между «как есть» и «как должно быть».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1828800" y="5532120"/>
            <a:ext cx="981425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💡  Фразы-помощники: «Что нам не нравится?», «Что хотим изменить?»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/ 61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3  •  ТЕЗАУРУС  •  Элементы 3–4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Объект и Предмет исследования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5455768" cy="4297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14400" y="2057400"/>
            <a:ext cx="914400" cy="914400"/>
          </a:xfrm>
          <a:prstGeom prst="ellipse">
            <a:avLst/>
          </a:prstGeom>
          <a:solidFill>
            <a:srgbClr val="1E5AA7"/>
          </a:solidFill>
          <a:ln/>
        </p:spPr>
      </p:sp>
      <p:sp>
        <p:nvSpPr>
          <p:cNvPr id="7" name="Text 5"/>
          <p:cNvSpPr/>
          <p:nvPr/>
        </p:nvSpPr>
        <p:spPr>
          <a:xfrm>
            <a:off x="914400" y="205740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4200" dirty="0"/>
          </a:p>
        </p:txBody>
      </p:sp>
      <p:sp>
        <p:nvSpPr>
          <p:cNvPr id="8" name="Text 6"/>
          <p:cNvSpPr/>
          <p:nvPr/>
        </p:nvSpPr>
        <p:spPr>
          <a:xfrm>
            <a:off x="2011680" y="2194560"/>
            <a:ext cx="38098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ОБЪЕКТ исследования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2011680" y="2651760"/>
            <a:ext cx="380984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«Где находится проблема?»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914400" y="3200400"/>
            <a:ext cx="472424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Это процесс (например, защита информации), протекающий во времени, либо система. Реальный объект окружающего мира.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914400" y="4206240"/>
            <a:ext cx="472424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Примеры: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914400" y="4572000"/>
            <a:ext cx="4724248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процесс защиты информации в веб-приложениях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система защиты информации предприятия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процесс разработки программного обеспечения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5867248" y="3657600"/>
            <a:ext cx="457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⇄</a:t>
            </a:r>
            <a:endParaRPr lang="en-US" sz="3600" dirty="0"/>
          </a:p>
        </p:txBody>
      </p:sp>
      <p:sp>
        <p:nvSpPr>
          <p:cNvPr id="14" name="Shape 12"/>
          <p:cNvSpPr/>
          <p:nvPr/>
        </p:nvSpPr>
        <p:spPr>
          <a:xfrm>
            <a:off x="6187288" y="1828800"/>
            <a:ext cx="5455768" cy="4297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553048" y="2057400"/>
            <a:ext cx="914400" cy="914400"/>
          </a:xfrm>
          <a:prstGeom prst="ellipse">
            <a:avLst/>
          </a:prstGeom>
          <a:solidFill>
            <a:srgbClr val="0F2A4F"/>
          </a:solidFill>
          <a:ln/>
        </p:spPr>
      </p:sp>
      <p:sp>
        <p:nvSpPr>
          <p:cNvPr id="16" name="Text 14"/>
          <p:cNvSpPr/>
          <p:nvPr/>
        </p:nvSpPr>
        <p:spPr>
          <a:xfrm>
            <a:off x="6553048" y="205740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4200" dirty="0"/>
          </a:p>
        </p:txBody>
      </p:sp>
      <p:sp>
        <p:nvSpPr>
          <p:cNvPr id="17" name="Text 15"/>
          <p:cNvSpPr/>
          <p:nvPr/>
        </p:nvSpPr>
        <p:spPr>
          <a:xfrm>
            <a:off x="7650328" y="2194560"/>
            <a:ext cx="38098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ПРЕДМЕТ исследования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7650328" y="2651760"/>
            <a:ext cx="380984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«Что именно исследуем?»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553048" y="3200400"/>
            <a:ext cx="472424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Существующие подходы, методы, способы, технологии, характеристики и параметры объекта. То, что будем модифицировать для достижения цели.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6553048" y="4206240"/>
            <a:ext cx="472424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Примеры: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6553048" y="4572000"/>
            <a:ext cx="4724248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существующие методы защиты от SQL-инъекций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показатели эффективности СЗИ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алгоритмы фильтрации сетевых пакетов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548640" y="6126480"/>
            <a:ext cx="1109441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Фраза-помощник: «Мы хотим разрешить проблему в Объекте, модифицируя Предмет, дополняя это множество новым результатом»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 / 61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3  •  ТЕЗАУРУС  •  Элемент 5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Цель исследования: правильно vs неправильно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Цель — это желаемое идеальное СОСТОЯНИЕ системы или процесса, к которому мы стремимся. Цель не равна разработке — она равна изменению, которое разработка приносит.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2468880"/>
            <a:ext cx="5455768" cy="3657600"/>
          </a:xfrm>
          <a:prstGeom prst="rect">
            <a:avLst/>
          </a:prstGeom>
          <a:solidFill>
            <a:srgbClr val="FCE4E4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2960" y="26060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spc="300" kern="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ТАК НЕ НАДО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822960" y="310896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Это всё — способы реализации, а не цели: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822960" y="356616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  разработка программного обеспечения  »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822960" y="420624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  создание системы защиты  »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822960" y="484632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  внедрение технологии анализа  »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822960" y="54864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  построение модели угроз  »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6187288" y="2468880"/>
            <a:ext cx="5455768" cy="3657600"/>
          </a:xfrm>
          <a:prstGeom prst="rect">
            <a:avLst/>
          </a:prstGeom>
          <a:solidFill>
            <a:srgbClr val="E2F0E5"/>
          </a:solidFill>
          <a:ln w="12700">
            <a:solidFill>
              <a:srgbClr val="1E7E3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461608" y="26060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spc="300" kern="0" dirty="0">
                <a:solidFill>
                  <a:srgbClr val="1E7E3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ТАК НАДО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461608" y="310896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Цель — это желаемое СОСТОЯНИЕ: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461608" y="356616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  повышение эффективности защиты информации  »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6461608" y="420624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  увеличение уровня защищённости ПДн  »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461608" y="484632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  повышение результативности тестирования  »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6461608" y="54864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  снижение ресурсоёмкости обработки данных  »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548640" y="6126480"/>
            <a:ext cx="1109441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Глаголы для цели: ПОВЫШЕНИЕ, УВЕЛИЧЕНИЕ, СНИЖЕНИЕ, СОКРАЩЕНИЕ, УМЕНЬШЕНИЕ — то, что задаёт измеримый показатель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 / 61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3  •  ТЕЗАУРУС  •  Элементы 6–7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Гипотеза и Задачи исследования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11094415" cy="15544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822960" y="2011680"/>
            <a:ext cx="914400" cy="914400"/>
          </a:xfrm>
          <a:prstGeom prst="ellipse">
            <a:avLst/>
          </a:prstGeom>
          <a:solidFill>
            <a:srgbClr val="0F2A4F"/>
          </a:solidFill>
          <a:ln/>
        </p:spPr>
      </p:sp>
      <p:sp>
        <p:nvSpPr>
          <p:cNvPr id="7" name="Text 5"/>
          <p:cNvSpPr/>
          <p:nvPr/>
        </p:nvSpPr>
        <p:spPr>
          <a:xfrm>
            <a:off x="822960" y="201168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4200" dirty="0"/>
          </a:p>
        </p:txBody>
      </p:sp>
      <p:sp>
        <p:nvSpPr>
          <p:cNvPr id="8" name="Text 6"/>
          <p:cNvSpPr/>
          <p:nvPr/>
        </p:nvSpPr>
        <p:spPr>
          <a:xfrm>
            <a:off x="1920240" y="1965960"/>
            <a:ext cx="953993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ГИПОТЕЗА исследования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920240" y="2423160"/>
            <a:ext cx="953993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Предположение, которое мы проверяем: «Если применить разработанный (основной результат), то (объект) перейдёт в желаемое состояние».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548640" y="3520440"/>
            <a:ext cx="11094415" cy="28346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22960" y="3703320"/>
            <a:ext cx="914400" cy="914400"/>
          </a:xfrm>
          <a:prstGeom prst="ellipse">
            <a:avLst/>
          </a:prstGeom>
          <a:solidFill>
            <a:srgbClr val="0F2A4F"/>
          </a:solidFill>
          <a:ln/>
        </p:spPr>
      </p:sp>
      <p:sp>
        <p:nvSpPr>
          <p:cNvPr id="12" name="Text 10"/>
          <p:cNvSpPr/>
          <p:nvPr/>
        </p:nvSpPr>
        <p:spPr>
          <a:xfrm>
            <a:off x="822960" y="370332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4200" dirty="0"/>
          </a:p>
        </p:txBody>
      </p:sp>
      <p:sp>
        <p:nvSpPr>
          <p:cNvPr id="13" name="Text 11"/>
          <p:cNvSpPr/>
          <p:nvPr/>
        </p:nvSpPr>
        <p:spPr>
          <a:xfrm>
            <a:off x="1920240" y="3657600"/>
            <a:ext cx="953993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ЗАДАЧИ исследования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1920240" y="4114800"/>
            <a:ext cx="953993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Декомпозиция цели до конкретных шагов. «Какие шаги нужно пройти, чтобы достичь цели?»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1920240" y="461772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2240280" y="4617720"/>
            <a:ext cx="426704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Исследовать теоретические положения и существующие подходы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6690208" y="461772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7010248" y="4617720"/>
            <a:ext cx="426704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Выполнить анализ современного состояния объекта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1920240" y="507492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2240280" y="5074920"/>
            <a:ext cx="426704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Выявить угрозы / ограничения / разрывы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6690208" y="507492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7010248" y="5074920"/>
            <a:ext cx="426704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Разработать модель угроз / показателей / новый результат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1920240" y="553212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2240280" y="5532120"/>
            <a:ext cx="426704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Внедрить и протестировать предложенный результат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 / 61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3  •  ТЕЗАУРУС  •  Элементы 8-10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Новизна, Практическая ценность, Результаты на защиту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3515258" cy="4297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828800"/>
            <a:ext cx="3515258" cy="64008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7" name="Text 5"/>
          <p:cNvSpPr/>
          <p:nvPr/>
        </p:nvSpPr>
        <p:spPr>
          <a:xfrm>
            <a:off x="777240" y="1828800"/>
            <a:ext cx="548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1417320" y="1828800"/>
            <a:ext cx="250941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Новизна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22960" y="2697480"/>
            <a:ext cx="2966618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Признаки, отличающие результат работы от известного уровня техники или практики. Свидетельство вклада автора в предметную область.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822960" y="5029200"/>
            <a:ext cx="914400" cy="0"/>
          </a:xfrm>
          <a:prstGeom prst="line">
            <a:avLst/>
          </a:prstGeom>
          <a:noFill/>
          <a:ln w="25400">
            <a:solidFill>
              <a:srgbClr val="F4B40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22960" y="5166360"/>
            <a:ext cx="296661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Бакалавр: новизна применения, комбинации, адаптации. Магистр: новизна методики, подхода, оценки.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246778" y="1828800"/>
            <a:ext cx="3515258" cy="4297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246778" y="1828800"/>
            <a:ext cx="3515258" cy="64008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14" name="Text 12"/>
          <p:cNvSpPr/>
          <p:nvPr/>
        </p:nvSpPr>
        <p:spPr>
          <a:xfrm>
            <a:off x="4475378" y="1828800"/>
            <a:ext cx="548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5115458" y="1828800"/>
            <a:ext cx="250941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Практическая ценность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521098" y="2697480"/>
            <a:ext cx="2966618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конкретно даёт результат работы заказчику, отрасли, обществу. Чаще всего — список рекомендаций, акт о внедрении, прототип.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4521098" y="5029200"/>
            <a:ext cx="914400" cy="0"/>
          </a:xfrm>
          <a:prstGeom prst="line">
            <a:avLst/>
          </a:prstGeom>
          <a:noFill/>
          <a:ln w="25400">
            <a:solidFill>
              <a:srgbClr val="F4B40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521098" y="5166360"/>
            <a:ext cx="296661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Помощник: «Кому полезно? Кто будет применять?»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7944917" y="1828800"/>
            <a:ext cx="3515258" cy="4297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944917" y="1828800"/>
            <a:ext cx="3515258" cy="64008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21" name="Text 19"/>
          <p:cNvSpPr/>
          <p:nvPr/>
        </p:nvSpPr>
        <p:spPr>
          <a:xfrm>
            <a:off x="8173517" y="1828800"/>
            <a:ext cx="548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2800" dirty="0"/>
          </a:p>
        </p:txBody>
      </p:sp>
      <p:sp>
        <p:nvSpPr>
          <p:cNvPr id="22" name="Text 20"/>
          <p:cNvSpPr/>
          <p:nvPr/>
        </p:nvSpPr>
        <p:spPr>
          <a:xfrm>
            <a:off x="8813597" y="1828800"/>
            <a:ext cx="250941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Результаты на защиту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8219237" y="2697480"/>
            <a:ext cx="2966618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Главное достижение работы. Именно эти результаты будут защищаться перед комиссией. Обычно совпадают с основным результатом из темы.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8219237" y="5029200"/>
            <a:ext cx="914400" cy="0"/>
          </a:xfrm>
          <a:prstGeom prst="line">
            <a:avLst/>
          </a:prstGeom>
          <a:noFill/>
          <a:ln w="25400">
            <a:solidFill>
              <a:srgbClr val="F4B40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8219237" y="5166360"/>
            <a:ext cx="296661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Помощник: «Всё, чего достигли — но самое главное»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 / 61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1  •  ВВЕДЕНИЕ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Авторство методики и рабочая группа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737360"/>
            <a:ext cx="2011680" cy="2011680"/>
          </a:xfrm>
          <a:prstGeom prst="ellipse">
            <a:avLst/>
          </a:prstGeom>
          <a:solidFill>
            <a:srgbClr val="0F2A4F"/>
          </a:solidFill>
          <a:ln w="38100">
            <a:solidFill>
              <a:srgbClr val="F4B40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48640" y="1737360"/>
            <a:ext cx="201168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ВП</a:t>
            </a:r>
            <a:endParaRPr lang="en-US" sz="6000" dirty="0"/>
          </a:p>
        </p:txBody>
      </p:sp>
      <p:sp>
        <p:nvSpPr>
          <p:cNvPr id="7" name="Text 5"/>
          <p:cNvSpPr/>
          <p:nvPr/>
        </p:nvSpPr>
        <p:spPr>
          <a:xfrm>
            <a:off x="548640" y="388620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Виталий Александрович Пиков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548640" y="420624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автор методики, ст. преп.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2926080" y="1691640"/>
            <a:ext cx="8716975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Рабочая группа по нормоконтролю тем ВКР, кафедра 304 «Вычислительные машины, системы и сети»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2926080" y="2606040"/>
            <a:ext cx="45720" cy="64008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11" name="Text 9"/>
          <p:cNvSpPr/>
          <p:nvPr/>
        </p:nvSpPr>
        <p:spPr>
          <a:xfrm>
            <a:off x="3108960" y="2606040"/>
            <a:ext cx="853409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Ким Роман Валерьевич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3108960" y="2898648"/>
            <a:ext cx="853409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заведующий кафедры 304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2926080" y="3383280"/>
            <a:ext cx="45720" cy="64008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14" name="Text 12"/>
          <p:cNvSpPr/>
          <p:nvPr/>
        </p:nvSpPr>
        <p:spPr>
          <a:xfrm>
            <a:off x="3108960" y="3383280"/>
            <a:ext cx="853409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Корнеенкова Анна Викторовна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3108960" y="3675888"/>
            <a:ext cx="853409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доцент кафедры 304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2926080" y="4160520"/>
            <a:ext cx="45720" cy="64008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17" name="Text 15"/>
          <p:cNvSpPr/>
          <p:nvPr/>
        </p:nvSpPr>
        <p:spPr>
          <a:xfrm>
            <a:off x="3108960" y="4160520"/>
            <a:ext cx="853409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Алещенко Алла Степановна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3108960" y="4453128"/>
            <a:ext cx="853409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доцент кафедры 304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2926080" y="4937760"/>
            <a:ext cx="45720" cy="64008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20" name="Text 18"/>
          <p:cNvSpPr/>
          <p:nvPr/>
        </p:nvSpPr>
        <p:spPr>
          <a:xfrm>
            <a:off x="3108960" y="4937760"/>
            <a:ext cx="853409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Пиков Виталий Александрович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3108960" y="5230368"/>
            <a:ext cx="853409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ст. преподаватель, эксперт ГК «МАСКОМ»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548640" y="5806440"/>
            <a:ext cx="1109441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опирается на консультации с членами и секретарями диссертационных советов, кандидатами и докторами наук. Оформлена в виде методических указаний кафедры 304 МАИ.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61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3  •  ТЕЗАУРУС  •  Элементы 11-12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Апробация результатов и Структура работы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5455768" cy="4297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14400" y="2103120"/>
            <a:ext cx="914400" cy="914400"/>
          </a:xfrm>
          <a:prstGeom prst="ellipse">
            <a:avLst/>
          </a:prstGeom>
          <a:solidFill>
            <a:srgbClr val="0F2A4F"/>
          </a:solidFill>
          <a:ln/>
        </p:spPr>
      </p:sp>
      <p:sp>
        <p:nvSpPr>
          <p:cNvPr id="7" name="Text 5"/>
          <p:cNvSpPr/>
          <p:nvPr/>
        </p:nvSpPr>
        <p:spPr>
          <a:xfrm>
            <a:off x="914400" y="210312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2011680" y="2194560"/>
            <a:ext cx="390128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Апробация результатов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2011680" y="2651760"/>
            <a:ext cx="390128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Где результаты были обкатаны до защиты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914400" y="32918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Публикации в студенческих сборниках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914400" y="379476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Выступления на конференциях кафедры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914400" y="429768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Участие в научных семинарах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914400" y="480060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Внедрение на практике (акт о внедрении)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914400" y="530352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Подача заявки на изобретение / РИД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187288" y="1828800"/>
            <a:ext cx="5455768" cy="4297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553048" y="2103120"/>
            <a:ext cx="914400" cy="914400"/>
          </a:xfrm>
          <a:prstGeom prst="ellipse">
            <a:avLst/>
          </a:prstGeom>
          <a:solidFill>
            <a:srgbClr val="0F2A4F"/>
          </a:solidFill>
          <a:ln/>
        </p:spPr>
      </p:sp>
      <p:sp>
        <p:nvSpPr>
          <p:cNvPr id="17" name="Text 15"/>
          <p:cNvSpPr/>
          <p:nvPr/>
        </p:nvSpPr>
        <p:spPr>
          <a:xfrm>
            <a:off x="6553048" y="210312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3600" dirty="0"/>
          </a:p>
        </p:txBody>
      </p:sp>
      <p:sp>
        <p:nvSpPr>
          <p:cNvPr id="18" name="Text 16"/>
          <p:cNvSpPr/>
          <p:nvPr/>
        </p:nvSpPr>
        <p:spPr>
          <a:xfrm>
            <a:off x="7650328" y="2194560"/>
            <a:ext cx="38098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Структура работы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7650328" y="2651760"/>
            <a:ext cx="380984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 каких частей состоит ВКР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6553048" y="32918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Введение (актуальность, объект, цель)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6553048" y="379476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Главы 1-4 (анализ, разработка, апробация)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6553048" y="429768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Заключение (плюсы и минусы результата)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553048" y="480060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Список литературы (по упоминанию в тексте)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6553048" y="530352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Приложения (тексты программ, схемы, акты)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548640" y="6126480"/>
            <a:ext cx="1109441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Объём пояснительной записки ВКРМ — 70-90 стр., приложения 15-30 стр. Тексты программ включаются в приложения.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/ 61</a:t>
            </a:r>
            <a:endParaRPr lang="en-US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F2A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4630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spc="8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4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548640" y="2011680"/>
            <a:ext cx="11094415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Формула темы и иерархия основного результата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548640" y="4023360"/>
            <a:ext cx="11094415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Главный инструмент методики: универсальная формула для построения темы любой ВКР и 9 уровней основного результата по убыванию значимости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548640" y="3840480"/>
            <a:ext cx="1371600" cy="0"/>
          </a:xfrm>
          <a:prstGeom prst="line">
            <a:avLst/>
          </a:prstGeom>
          <a:noFill/>
          <a:ln w="50800">
            <a:solidFill>
              <a:srgbClr val="F4B400"/>
            </a:solidFill>
            <a:prstDash val="solid"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4  •  ФОРМУЛА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Формула темы ВКР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Универсальный шаблон формулирования темы выпускной квалификационной работы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617220" y="2468880"/>
            <a:ext cx="2081723" cy="1463040"/>
          </a:xfrm>
          <a:prstGeom prst="rect">
            <a:avLst/>
          </a:prstGeom>
          <a:solidFill>
            <a:srgbClr val="5C6B7A"/>
          </a:solidFill>
          <a:ln/>
        </p:spPr>
      </p:sp>
      <p:sp>
        <p:nvSpPr>
          <p:cNvPr id="7" name="Text 5"/>
          <p:cNvSpPr/>
          <p:nvPr/>
        </p:nvSpPr>
        <p:spPr>
          <a:xfrm>
            <a:off x="617220" y="2468880"/>
            <a:ext cx="2081723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(Разработка /</a:t>
            </a:r>
            <a:endParaRPr lang="en-US" sz="1800" dirty="0"/>
          </a:p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Проектирование)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617220" y="4023360"/>
            <a:ext cx="2081723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опционально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2836103" y="2468880"/>
            <a:ext cx="2081723" cy="14630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10" name="Text 8"/>
          <p:cNvSpPr/>
          <p:nvPr/>
        </p:nvSpPr>
        <p:spPr>
          <a:xfrm>
            <a:off x="2836103" y="2468880"/>
            <a:ext cx="2081723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ОР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2836103" y="4023360"/>
            <a:ext cx="2081723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Основной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результат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5054986" y="2468880"/>
            <a:ext cx="2081723" cy="1463040"/>
          </a:xfrm>
          <a:prstGeom prst="rect">
            <a:avLst/>
          </a:prstGeom>
          <a:solidFill>
            <a:srgbClr val="1E5AA7"/>
          </a:solidFill>
          <a:ln/>
        </p:spPr>
      </p:sp>
      <p:sp>
        <p:nvSpPr>
          <p:cNvPr id="13" name="Text 11"/>
          <p:cNvSpPr/>
          <p:nvPr/>
        </p:nvSpPr>
        <p:spPr>
          <a:xfrm>
            <a:off x="5054986" y="2468880"/>
            <a:ext cx="2081723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ПИ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5054986" y="4023360"/>
            <a:ext cx="2081723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Предмет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исследования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7273869" y="2468880"/>
            <a:ext cx="2081723" cy="146304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16" name="Text 14"/>
          <p:cNvSpPr/>
          <p:nvPr/>
        </p:nvSpPr>
        <p:spPr>
          <a:xfrm>
            <a:off x="7273869" y="2468880"/>
            <a:ext cx="2081723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ОИ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7273869" y="4023360"/>
            <a:ext cx="2081723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Объект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исследования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9492752" y="2468880"/>
            <a:ext cx="2081723" cy="1463040"/>
          </a:xfrm>
          <a:prstGeom prst="rect">
            <a:avLst/>
          </a:prstGeom>
          <a:solidFill>
            <a:srgbClr val="1E7E34"/>
          </a:solidFill>
          <a:ln/>
        </p:spPr>
      </p:sp>
      <p:sp>
        <p:nvSpPr>
          <p:cNvPr id="19" name="Text 17"/>
          <p:cNvSpPr/>
          <p:nvPr/>
        </p:nvSpPr>
        <p:spPr>
          <a:xfrm>
            <a:off x="9492752" y="2468880"/>
            <a:ext cx="2081723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 ФИШКА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9492752" y="4023360"/>
            <a:ext cx="2081723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Элемент</a:t>
            </a:r>
            <a:endParaRPr lang="en-US" sz="1100" dirty="0"/>
          </a:p>
          <a:p>
            <a:pPr algn="ctr"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новизны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548640" y="4937760"/>
            <a:ext cx="11094415" cy="10972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22960" y="502920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ПРИМЕР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822960" y="5349240"/>
            <a:ext cx="1054577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 повышения эффективности системы защиты информации от НСД телекоммуникационной системы предприятия с применением искусственного интеллекта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548640" y="6172200"/>
            <a:ext cx="110944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Все компоненты обязательно прорабатываются в тезаурусе. В названии темы они отражаются явно или смыслово — без перегруза формулировки.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 / 61</a:t>
            </a:r>
            <a:endParaRPr lang="en-US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4  •  ИЕРАРХИЯ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Иерархия основного результата ВКР — 9 уровней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 убыванию значимости. Уровень определяет ожидания от работы и допустимые формы основного результата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2240280"/>
            <a:ext cx="11094415" cy="320040"/>
          </a:xfrm>
          <a:prstGeom prst="rect">
            <a:avLst/>
          </a:prstGeom>
          <a:solidFill>
            <a:srgbClr val="662D91"/>
          </a:solidFill>
          <a:ln/>
        </p:spPr>
      </p:sp>
      <p:sp>
        <p:nvSpPr>
          <p:cNvPr id="7" name="Shape 5"/>
          <p:cNvSpPr/>
          <p:nvPr/>
        </p:nvSpPr>
        <p:spPr>
          <a:xfrm>
            <a:off x="548640" y="2240280"/>
            <a:ext cx="640080" cy="32004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24028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325880" y="224028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Методология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5120640" y="2240280"/>
            <a:ext cx="633953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уровень доктора наук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548640" y="2606040"/>
            <a:ext cx="11094415" cy="320040"/>
          </a:xfrm>
          <a:prstGeom prst="rect">
            <a:avLst/>
          </a:prstGeom>
          <a:solidFill>
            <a:srgbClr val="8E3A9F"/>
          </a:solidFill>
          <a:ln/>
        </p:spPr>
      </p:sp>
      <p:sp>
        <p:nvSpPr>
          <p:cNvPr id="12" name="Shape 10"/>
          <p:cNvSpPr/>
          <p:nvPr/>
        </p:nvSpPr>
        <p:spPr>
          <a:xfrm>
            <a:off x="548640" y="2606040"/>
            <a:ext cx="640080" cy="32004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13" name="Text 11"/>
          <p:cNvSpPr/>
          <p:nvPr/>
        </p:nvSpPr>
        <p:spPr>
          <a:xfrm>
            <a:off x="548640" y="260604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325880" y="26060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5120640" y="2606040"/>
            <a:ext cx="633953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уровень кандидата наук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548640" y="2971800"/>
            <a:ext cx="11094415" cy="32004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17" name="Shape 15"/>
          <p:cNvSpPr/>
          <p:nvPr/>
        </p:nvSpPr>
        <p:spPr>
          <a:xfrm>
            <a:off x="548640" y="2971800"/>
            <a:ext cx="640080" cy="32004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18" name="Text 16"/>
          <p:cNvSpPr/>
          <p:nvPr/>
        </p:nvSpPr>
        <p:spPr>
          <a:xfrm>
            <a:off x="548640" y="297180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325880" y="297180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5120640" y="2971800"/>
            <a:ext cx="633953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магистр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548640" y="3337560"/>
            <a:ext cx="11094415" cy="320040"/>
          </a:xfrm>
          <a:prstGeom prst="rect">
            <a:avLst/>
          </a:prstGeom>
          <a:solidFill>
            <a:srgbClr val="1E5AA7"/>
          </a:solidFill>
          <a:ln/>
        </p:spPr>
      </p:sp>
      <p:sp>
        <p:nvSpPr>
          <p:cNvPr id="22" name="Shape 20"/>
          <p:cNvSpPr/>
          <p:nvPr/>
        </p:nvSpPr>
        <p:spPr>
          <a:xfrm>
            <a:off x="548640" y="3337560"/>
            <a:ext cx="640080" cy="32004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23" name="Text 21"/>
          <p:cNvSpPr/>
          <p:nvPr/>
        </p:nvSpPr>
        <p:spPr>
          <a:xfrm>
            <a:off x="548640" y="333756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325880" y="333756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5120640" y="3337560"/>
            <a:ext cx="633953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магистр / может быть подан как изобретение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548640" y="3703320"/>
            <a:ext cx="11094415" cy="320040"/>
          </a:xfrm>
          <a:prstGeom prst="rect">
            <a:avLst/>
          </a:prstGeom>
          <a:solidFill>
            <a:srgbClr val="2E7BC7"/>
          </a:solidFill>
          <a:ln/>
        </p:spPr>
      </p:sp>
      <p:sp>
        <p:nvSpPr>
          <p:cNvPr id="27" name="Shape 25"/>
          <p:cNvSpPr/>
          <p:nvPr/>
        </p:nvSpPr>
        <p:spPr>
          <a:xfrm>
            <a:off x="548640" y="3703320"/>
            <a:ext cx="640080" cy="32004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28" name="Text 26"/>
          <p:cNvSpPr/>
          <p:nvPr/>
        </p:nvSpPr>
        <p:spPr>
          <a:xfrm>
            <a:off x="548640" y="370332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325880" y="370332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Комплекс мер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5120640" y="3703320"/>
            <a:ext cx="633953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бакалавр / магистр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548640" y="4069080"/>
            <a:ext cx="11094415" cy="320040"/>
          </a:xfrm>
          <a:prstGeom prst="rect">
            <a:avLst/>
          </a:prstGeom>
          <a:solidFill>
            <a:srgbClr val="4A90D9"/>
          </a:solidFill>
          <a:ln/>
        </p:spPr>
      </p:sp>
      <p:sp>
        <p:nvSpPr>
          <p:cNvPr id="32" name="Shape 30"/>
          <p:cNvSpPr/>
          <p:nvPr/>
        </p:nvSpPr>
        <p:spPr>
          <a:xfrm>
            <a:off x="548640" y="4069080"/>
            <a:ext cx="640080" cy="32004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33" name="Text 31"/>
          <p:cNvSpPr/>
          <p:nvPr/>
        </p:nvSpPr>
        <p:spPr>
          <a:xfrm>
            <a:off x="548640" y="406908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1325880" y="406908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Рекомендации</a:t>
            </a:r>
            <a:endParaRPr lang="en-US" sz="1300" dirty="0"/>
          </a:p>
        </p:txBody>
      </p:sp>
      <p:sp>
        <p:nvSpPr>
          <p:cNvPr id="35" name="Text 33"/>
          <p:cNvSpPr/>
          <p:nvPr/>
        </p:nvSpPr>
        <p:spPr>
          <a:xfrm>
            <a:off x="5120640" y="4069080"/>
            <a:ext cx="633953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бакалавр</a:t>
            </a:r>
            <a:endParaRPr lang="en-US" sz="1100" dirty="0"/>
          </a:p>
        </p:txBody>
      </p:sp>
      <p:sp>
        <p:nvSpPr>
          <p:cNvPr id="36" name="Shape 34"/>
          <p:cNvSpPr/>
          <p:nvPr/>
        </p:nvSpPr>
        <p:spPr>
          <a:xfrm>
            <a:off x="548640" y="4434840"/>
            <a:ext cx="11094415" cy="320040"/>
          </a:xfrm>
          <a:prstGeom prst="rect">
            <a:avLst/>
          </a:prstGeom>
          <a:solidFill>
            <a:srgbClr val="6BA3DD"/>
          </a:solidFill>
          <a:ln/>
        </p:spPr>
      </p:sp>
      <p:sp>
        <p:nvSpPr>
          <p:cNvPr id="37" name="Shape 35"/>
          <p:cNvSpPr/>
          <p:nvPr/>
        </p:nvSpPr>
        <p:spPr>
          <a:xfrm>
            <a:off x="548640" y="4434840"/>
            <a:ext cx="640080" cy="32004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38" name="Text 36"/>
          <p:cNvSpPr/>
          <p:nvPr/>
        </p:nvSpPr>
        <p:spPr>
          <a:xfrm>
            <a:off x="548640" y="443484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1325880" y="44348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Модель и алгоритм</a:t>
            </a:r>
            <a:endParaRPr lang="en-US" sz="1300" dirty="0"/>
          </a:p>
        </p:txBody>
      </p:sp>
      <p:sp>
        <p:nvSpPr>
          <p:cNvPr id="40" name="Text 38"/>
          <p:cNvSpPr/>
          <p:nvPr/>
        </p:nvSpPr>
        <p:spPr>
          <a:xfrm>
            <a:off x="5120640" y="4434840"/>
            <a:ext cx="633953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магистр</a:t>
            </a:r>
            <a:endParaRPr lang="en-US" sz="1100" dirty="0"/>
          </a:p>
        </p:txBody>
      </p:sp>
      <p:sp>
        <p:nvSpPr>
          <p:cNvPr id="41" name="Shape 39"/>
          <p:cNvSpPr/>
          <p:nvPr/>
        </p:nvSpPr>
        <p:spPr>
          <a:xfrm>
            <a:off x="548640" y="4800600"/>
            <a:ext cx="11094415" cy="320040"/>
          </a:xfrm>
          <a:prstGeom prst="rect">
            <a:avLst/>
          </a:prstGeom>
          <a:solidFill>
            <a:srgbClr val="8FB6E0"/>
          </a:solidFill>
          <a:ln/>
        </p:spPr>
      </p:sp>
      <p:sp>
        <p:nvSpPr>
          <p:cNvPr id="42" name="Shape 40"/>
          <p:cNvSpPr/>
          <p:nvPr/>
        </p:nvSpPr>
        <p:spPr>
          <a:xfrm>
            <a:off x="548640" y="4800600"/>
            <a:ext cx="640080" cy="32004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43" name="Text 41"/>
          <p:cNvSpPr/>
          <p:nvPr/>
        </p:nvSpPr>
        <p:spPr>
          <a:xfrm>
            <a:off x="548640" y="480060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1325880" y="480060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Подход</a:t>
            </a:r>
            <a:endParaRPr lang="en-US" sz="1300" dirty="0"/>
          </a:p>
        </p:txBody>
      </p:sp>
      <p:sp>
        <p:nvSpPr>
          <p:cNvPr id="45" name="Text 43"/>
          <p:cNvSpPr/>
          <p:nvPr/>
        </p:nvSpPr>
        <p:spPr>
          <a:xfrm>
            <a:off x="5120640" y="4800600"/>
            <a:ext cx="633953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бакалавр</a:t>
            </a:r>
            <a:endParaRPr lang="en-US" sz="1100" dirty="0"/>
          </a:p>
        </p:txBody>
      </p:sp>
      <p:sp>
        <p:nvSpPr>
          <p:cNvPr id="46" name="Shape 44"/>
          <p:cNvSpPr/>
          <p:nvPr/>
        </p:nvSpPr>
        <p:spPr>
          <a:xfrm>
            <a:off x="548640" y="5166360"/>
            <a:ext cx="11094415" cy="320040"/>
          </a:xfrm>
          <a:prstGeom prst="rect">
            <a:avLst/>
          </a:prstGeom>
          <a:solidFill>
            <a:srgbClr val="B0CCE5"/>
          </a:solidFill>
          <a:ln/>
        </p:spPr>
      </p:sp>
      <p:sp>
        <p:nvSpPr>
          <p:cNvPr id="47" name="Shape 45"/>
          <p:cNvSpPr/>
          <p:nvPr/>
        </p:nvSpPr>
        <p:spPr>
          <a:xfrm>
            <a:off x="548640" y="5166360"/>
            <a:ext cx="640080" cy="32004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48" name="Text 46"/>
          <p:cNvSpPr/>
          <p:nvPr/>
        </p:nvSpPr>
        <p:spPr>
          <a:xfrm>
            <a:off x="548640" y="5166360"/>
            <a:ext cx="640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1325880" y="516636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Проект системы</a:t>
            </a:r>
            <a:endParaRPr lang="en-US" sz="1300" dirty="0"/>
          </a:p>
        </p:txBody>
      </p:sp>
      <p:sp>
        <p:nvSpPr>
          <p:cNvPr id="50" name="Text 48"/>
          <p:cNvSpPr/>
          <p:nvPr/>
        </p:nvSpPr>
        <p:spPr>
          <a:xfrm>
            <a:off x="5120640" y="5166360"/>
            <a:ext cx="633953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бакалавр</a:t>
            </a:r>
            <a:endParaRPr lang="en-US" sz="1100" dirty="0"/>
          </a:p>
        </p:txBody>
      </p:sp>
      <p:sp>
        <p:nvSpPr>
          <p:cNvPr id="51" name="Shape 49"/>
          <p:cNvSpPr/>
          <p:nvPr/>
        </p:nvSpPr>
        <p:spPr>
          <a:xfrm>
            <a:off x="548640" y="5897880"/>
            <a:ext cx="11094415" cy="594360"/>
          </a:xfrm>
          <a:prstGeom prst="rect">
            <a:avLst/>
          </a:prstGeom>
          <a:solidFill>
            <a:srgbClr val="FCE4E4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731520" y="5897880"/>
            <a:ext cx="10728655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  ВАЖНО: программная реализация, как правило, не является основным результатом — это способ его демонстрации (апробации)</a:t>
            </a:r>
            <a:endParaRPr lang="en-US" sz="1100" dirty="0"/>
          </a:p>
        </p:txBody>
      </p:sp>
      <p:sp>
        <p:nvSpPr>
          <p:cNvPr id="53" name="Text 51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54" name="Text 52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 / 61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4  •  ФОРМУЛА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такое «фишка» темы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«Фишка» — элемент новизны или «оговорка» (декларация ограничений области применения) основного результата ВКР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48640" y="2423160"/>
            <a:ext cx="1109441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Типовые «фишки» в темах ИТ-направлений: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48640" y="2926080"/>
            <a:ext cx="5364328" cy="10058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48640" y="2926080"/>
            <a:ext cx="73152" cy="10058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9" name="Text 7"/>
          <p:cNvSpPr/>
          <p:nvPr/>
        </p:nvSpPr>
        <p:spPr>
          <a:xfrm>
            <a:off x="777240" y="3017520"/>
            <a:ext cx="4998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…с применением ИИ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777240" y="3383280"/>
            <a:ext cx="49985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 повышения эффективности СЗИ от НСД с применением искусственного интеллекта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6095848" y="2926080"/>
            <a:ext cx="5364328" cy="10058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095848" y="2926080"/>
            <a:ext cx="73152" cy="10058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13" name="Text 11"/>
          <p:cNvSpPr/>
          <p:nvPr/>
        </p:nvSpPr>
        <p:spPr>
          <a:xfrm>
            <a:off x="6324448" y="3017520"/>
            <a:ext cx="4998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…с применением отечественных СКЗИ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6324448" y="3383280"/>
            <a:ext cx="49985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построения ИОК с применением отечественных алгоритмов шифрования ГОСТ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548640" y="4069080"/>
            <a:ext cx="5364328" cy="10058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48640" y="4069080"/>
            <a:ext cx="73152" cy="10058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4160520"/>
            <a:ext cx="4998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…с учётом импортозамещения и санкций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777240" y="4526280"/>
            <a:ext cx="49985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выбора СрЗИ с учётом импортозамещения и санкций иностранных государств</a:t>
            </a:r>
            <a:endParaRPr lang="en-US" sz="1000" dirty="0"/>
          </a:p>
        </p:txBody>
      </p:sp>
      <p:sp>
        <p:nvSpPr>
          <p:cNvPr id="19" name="Shape 17"/>
          <p:cNvSpPr/>
          <p:nvPr/>
        </p:nvSpPr>
        <p:spPr>
          <a:xfrm>
            <a:off x="6095848" y="4069080"/>
            <a:ext cx="5364328" cy="10058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6095848" y="4069080"/>
            <a:ext cx="73152" cy="10058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21" name="Text 19"/>
          <p:cNvSpPr/>
          <p:nvPr/>
        </p:nvSpPr>
        <p:spPr>
          <a:xfrm>
            <a:off x="6324448" y="4160520"/>
            <a:ext cx="4998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…в условиях бизнес-процессов ВПК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6324448" y="4526280"/>
            <a:ext cx="49985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аудита ИБ предприятий ВПК с применением программного комплекса «Сканер-ВС»</a:t>
            </a:r>
            <a:endParaRPr lang="en-US" sz="1000" dirty="0"/>
          </a:p>
        </p:txBody>
      </p:sp>
      <p:sp>
        <p:nvSpPr>
          <p:cNvPr id="23" name="Shape 21"/>
          <p:cNvSpPr/>
          <p:nvPr/>
        </p:nvSpPr>
        <p:spPr>
          <a:xfrm>
            <a:off x="548640" y="5212080"/>
            <a:ext cx="5364328" cy="10058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548640" y="5212080"/>
            <a:ext cx="73152" cy="10058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25" name="Text 23"/>
          <p:cNvSpPr/>
          <p:nvPr/>
        </p:nvSpPr>
        <p:spPr>
          <a:xfrm>
            <a:off x="777240" y="5303520"/>
            <a:ext cx="4998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…на основе нейросетевой фильтрации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777240" y="5669280"/>
            <a:ext cx="49985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 повышения точности голосовой идентификации на основе нейросетевой фильтрации шумов</a:t>
            </a:r>
            <a:endParaRPr lang="en-US" sz="1000" dirty="0"/>
          </a:p>
        </p:txBody>
      </p:sp>
      <p:sp>
        <p:nvSpPr>
          <p:cNvPr id="27" name="Shape 25"/>
          <p:cNvSpPr/>
          <p:nvPr/>
        </p:nvSpPr>
        <p:spPr>
          <a:xfrm>
            <a:off x="6095848" y="5212080"/>
            <a:ext cx="5364328" cy="10058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6095848" y="5212080"/>
            <a:ext cx="73152" cy="10058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29" name="Text 27"/>
          <p:cNvSpPr/>
          <p:nvPr/>
        </p:nvSpPr>
        <p:spPr>
          <a:xfrm>
            <a:off x="6324448" y="5303520"/>
            <a:ext cx="4998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…на базе фреймворка Django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6324448" y="5669280"/>
            <a:ext cx="499856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повышения защищённости веб-приложений от SQL-инъекций на базе фреймворка Django</a:t>
            </a:r>
            <a:endParaRPr lang="en-US" sz="1000" dirty="0"/>
          </a:p>
        </p:txBody>
      </p:sp>
      <p:sp>
        <p:nvSpPr>
          <p:cNvPr id="31" name="Text 29"/>
          <p:cNvSpPr/>
          <p:nvPr/>
        </p:nvSpPr>
        <p:spPr>
          <a:xfrm>
            <a:off x="548640" y="6126480"/>
            <a:ext cx="1109441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Хорошая «фишка» сразу даёт ответ на вопрос: «А чем эта работа отличается от 100 других на ту же тему?»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 / 61</a:t>
            </a:r>
            <a:endParaRPr lang="en-US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4  •  ИЕРАРХИЯ  •  Уровни 1–2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Методология и Метод — высшая лига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Эти уровни выходят за рамки ВКР студента. Они закреплены за подготовкой кадров высшей квалификации.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2331720"/>
            <a:ext cx="5455768" cy="3749040"/>
          </a:xfrm>
          <a:prstGeom prst="rect">
            <a:avLst/>
          </a:prstGeom>
          <a:solidFill>
            <a:srgbClr val="F4E8FA"/>
          </a:solidFill>
          <a:ln w="12700">
            <a:solidFill>
              <a:srgbClr val="662D91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2331720"/>
            <a:ext cx="5455768" cy="777240"/>
          </a:xfrm>
          <a:prstGeom prst="rect">
            <a:avLst/>
          </a:prstGeom>
          <a:solidFill>
            <a:srgbClr val="662D91"/>
          </a:solidFill>
          <a:ln/>
        </p:spPr>
      </p:sp>
      <p:sp>
        <p:nvSpPr>
          <p:cNvPr id="8" name="Text 6"/>
          <p:cNvSpPr/>
          <p:nvPr/>
        </p:nvSpPr>
        <p:spPr>
          <a:xfrm>
            <a:off x="822960" y="2331720"/>
            <a:ext cx="4907128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  МЕТОДОЛОГИЯ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822960" y="324612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662D9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уровень доктора наук (д.т.н.)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822960" y="3657600"/>
            <a:ext cx="49071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Целостная система принципов, подходов, способов организации научной деятельности и построения научного знания.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22960" y="493776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 используется в темах ВКР студентов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822960" y="53492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Защищается в докторской диссертации.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6187288" y="2331720"/>
            <a:ext cx="5455768" cy="3749040"/>
          </a:xfrm>
          <a:prstGeom prst="rect">
            <a:avLst/>
          </a:prstGeom>
          <a:solidFill>
            <a:srgbClr val="F4E8FA"/>
          </a:solidFill>
          <a:ln w="12700">
            <a:solidFill>
              <a:srgbClr val="8E3A9F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187288" y="2331720"/>
            <a:ext cx="5455768" cy="777240"/>
          </a:xfrm>
          <a:prstGeom prst="rect">
            <a:avLst/>
          </a:prstGeom>
          <a:solidFill>
            <a:srgbClr val="8E3A9F"/>
          </a:solidFill>
          <a:ln/>
        </p:spPr>
      </p:sp>
      <p:sp>
        <p:nvSpPr>
          <p:cNvPr id="15" name="Text 13"/>
          <p:cNvSpPr/>
          <p:nvPr/>
        </p:nvSpPr>
        <p:spPr>
          <a:xfrm>
            <a:off x="6461608" y="2331720"/>
            <a:ext cx="4907128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  МЕТОД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6461608" y="324612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8E3A9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уровень кандидата наук (к.т.н.)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6461608" y="3657600"/>
            <a:ext cx="49071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 теоретического или эмпирического исследования действительности, обоснованный и проверенный путь решения класса задач.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461608" y="493776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1E7E3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сильных ВКРМ — допустимо как «фишка»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6461608" y="53492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 требует серьёзной теоретической базы.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/ 61</a:t>
            </a:r>
            <a:endParaRPr lang="en-US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4  •  ИЕРАРХИЯ  •  Уровни 3–9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Рабочие уровни основного результата ВКР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Это уровни, в которых формулируется основной результат большинства реальных ВКР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2286000"/>
            <a:ext cx="5364328" cy="868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2286000"/>
            <a:ext cx="548640" cy="86868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286000"/>
            <a:ext cx="5486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1234440" y="2377440"/>
            <a:ext cx="45413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1234440" y="2697480"/>
            <a:ext cx="454136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Совокупность методов и приёмов решения класса задач. Чёткая последовательность шагов.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6095848" y="2286000"/>
            <a:ext cx="5364328" cy="868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6095848" y="2286000"/>
            <a:ext cx="548640" cy="86868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13" name="Text 11"/>
          <p:cNvSpPr/>
          <p:nvPr/>
        </p:nvSpPr>
        <p:spPr>
          <a:xfrm>
            <a:off x="6095848" y="2286000"/>
            <a:ext cx="5486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6781648" y="2377440"/>
            <a:ext cx="45413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781648" y="2697480"/>
            <a:ext cx="454136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Признак: может быть подан как изобретение. Имеет чёткое определение.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548640" y="3246120"/>
            <a:ext cx="5364328" cy="868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548640" y="3246120"/>
            <a:ext cx="548640" cy="86868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18" name="Text 16"/>
          <p:cNvSpPr/>
          <p:nvPr/>
        </p:nvSpPr>
        <p:spPr>
          <a:xfrm>
            <a:off x="548640" y="3246120"/>
            <a:ext cx="5486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1234440" y="3337560"/>
            <a:ext cx="45413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КОМПЛЕКС МЕР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1234440" y="3657600"/>
            <a:ext cx="454136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Совокупность взаимосвязанных мер для достижения цели.</a:t>
            </a:r>
            <a:endParaRPr lang="en-US" sz="1000" dirty="0"/>
          </a:p>
        </p:txBody>
      </p:sp>
      <p:sp>
        <p:nvSpPr>
          <p:cNvPr id="21" name="Shape 19"/>
          <p:cNvSpPr/>
          <p:nvPr/>
        </p:nvSpPr>
        <p:spPr>
          <a:xfrm>
            <a:off x="6095848" y="3246120"/>
            <a:ext cx="5364328" cy="868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6095848" y="3246120"/>
            <a:ext cx="548640" cy="86868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23" name="Text 21"/>
          <p:cNvSpPr/>
          <p:nvPr/>
        </p:nvSpPr>
        <p:spPr>
          <a:xfrm>
            <a:off x="6095848" y="3246120"/>
            <a:ext cx="5486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2200" dirty="0"/>
          </a:p>
        </p:txBody>
      </p:sp>
      <p:sp>
        <p:nvSpPr>
          <p:cNvPr id="24" name="Text 22"/>
          <p:cNvSpPr/>
          <p:nvPr/>
        </p:nvSpPr>
        <p:spPr>
          <a:xfrm>
            <a:off x="6781648" y="3337560"/>
            <a:ext cx="45413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РЕКОМЕНДАЦИИ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6781648" y="3657600"/>
            <a:ext cx="454136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Систематизированные предложения по выбору или применению.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548640" y="4206240"/>
            <a:ext cx="5364328" cy="868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48640" y="4206240"/>
            <a:ext cx="548640" cy="86868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28" name="Text 26"/>
          <p:cNvSpPr/>
          <p:nvPr/>
        </p:nvSpPr>
        <p:spPr>
          <a:xfrm>
            <a:off x="548640" y="4206240"/>
            <a:ext cx="5486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2200" dirty="0"/>
          </a:p>
        </p:txBody>
      </p:sp>
      <p:sp>
        <p:nvSpPr>
          <p:cNvPr id="29" name="Text 27"/>
          <p:cNvSpPr/>
          <p:nvPr/>
        </p:nvSpPr>
        <p:spPr>
          <a:xfrm>
            <a:off x="1234440" y="4297680"/>
            <a:ext cx="45413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МОДЕЛЬ + АЛГОРИТМ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1234440" y="4617720"/>
            <a:ext cx="454136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Формальное описание объекта/процесса и алгоритм работы с моделью.</a:t>
            </a:r>
            <a:endParaRPr lang="en-US" sz="1000" dirty="0"/>
          </a:p>
        </p:txBody>
      </p:sp>
      <p:sp>
        <p:nvSpPr>
          <p:cNvPr id="31" name="Shape 29"/>
          <p:cNvSpPr/>
          <p:nvPr/>
        </p:nvSpPr>
        <p:spPr>
          <a:xfrm>
            <a:off x="6095848" y="4206240"/>
            <a:ext cx="5364328" cy="868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6095848" y="4206240"/>
            <a:ext cx="548640" cy="86868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33" name="Text 31"/>
          <p:cNvSpPr/>
          <p:nvPr/>
        </p:nvSpPr>
        <p:spPr>
          <a:xfrm>
            <a:off x="6095848" y="4206240"/>
            <a:ext cx="5486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</a:t>
            </a:r>
            <a:endParaRPr lang="en-US" sz="2200" dirty="0"/>
          </a:p>
        </p:txBody>
      </p:sp>
      <p:sp>
        <p:nvSpPr>
          <p:cNvPr id="34" name="Text 32"/>
          <p:cNvSpPr/>
          <p:nvPr/>
        </p:nvSpPr>
        <p:spPr>
          <a:xfrm>
            <a:off x="6781648" y="4297680"/>
            <a:ext cx="45413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ПОДХОД</a:t>
            </a:r>
            <a:endParaRPr lang="en-US" sz="1300" dirty="0"/>
          </a:p>
        </p:txBody>
      </p:sp>
      <p:sp>
        <p:nvSpPr>
          <p:cNvPr id="35" name="Text 33"/>
          <p:cNvSpPr/>
          <p:nvPr/>
        </p:nvSpPr>
        <p:spPr>
          <a:xfrm>
            <a:off x="6781648" y="4617720"/>
            <a:ext cx="454136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 концептуального видения проблемы и пути её решения.</a:t>
            </a:r>
            <a:endParaRPr lang="en-US" sz="1000" dirty="0"/>
          </a:p>
        </p:txBody>
      </p:sp>
      <p:sp>
        <p:nvSpPr>
          <p:cNvPr id="36" name="Shape 34"/>
          <p:cNvSpPr/>
          <p:nvPr/>
        </p:nvSpPr>
        <p:spPr>
          <a:xfrm>
            <a:off x="548640" y="5166360"/>
            <a:ext cx="5364328" cy="868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548640" y="5166360"/>
            <a:ext cx="548640" cy="86868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38" name="Text 36"/>
          <p:cNvSpPr/>
          <p:nvPr/>
        </p:nvSpPr>
        <p:spPr>
          <a:xfrm>
            <a:off x="548640" y="5166360"/>
            <a:ext cx="5486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</a:t>
            </a:r>
            <a:endParaRPr lang="en-US" sz="2200" dirty="0"/>
          </a:p>
        </p:txBody>
      </p:sp>
      <p:sp>
        <p:nvSpPr>
          <p:cNvPr id="39" name="Text 37"/>
          <p:cNvSpPr/>
          <p:nvPr/>
        </p:nvSpPr>
        <p:spPr>
          <a:xfrm>
            <a:off x="1234440" y="5257800"/>
            <a:ext cx="454136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ПРОЕКТ СИСТЕМЫ</a:t>
            </a:r>
            <a:endParaRPr lang="en-US" sz="1300" dirty="0"/>
          </a:p>
        </p:txBody>
      </p:sp>
      <p:sp>
        <p:nvSpPr>
          <p:cNvPr id="40" name="Text 38"/>
          <p:cNvSpPr/>
          <p:nvPr/>
        </p:nvSpPr>
        <p:spPr>
          <a:xfrm>
            <a:off x="1234440" y="5577840"/>
            <a:ext cx="454136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Документация и проектные решения — ГОСТировано.</a:t>
            </a:r>
            <a:endParaRPr lang="en-US" sz="1000" dirty="0"/>
          </a:p>
        </p:txBody>
      </p:sp>
      <p:sp>
        <p:nvSpPr>
          <p:cNvPr id="41" name="Text 39"/>
          <p:cNvSpPr/>
          <p:nvPr/>
        </p:nvSpPr>
        <p:spPr>
          <a:xfrm>
            <a:off x="548640" y="6126480"/>
            <a:ext cx="11094415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Седьмой уровень (модель + алгоритм) — частый выбор для магистров с ИТ-направлений</a:t>
            </a:r>
            <a:endParaRPr lang="en-US" sz="1100" dirty="0"/>
          </a:p>
        </p:txBody>
      </p:sp>
      <p:sp>
        <p:nvSpPr>
          <p:cNvPr id="42" name="Text 40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43" name="Text 41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 / 61</a:t>
            </a:r>
            <a:endParaRPr lang="en-US" sz="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0F2A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4630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spc="8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5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548640" y="2011680"/>
            <a:ext cx="11094415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Уровни основного результата: бакалавр vs магистр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548640" y="4023360"/>
            <a:ext cx="11094415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разрешено бакалавру и что ожидается от магистра. Сравнительная таблица помогает выбрать корректный уровень формулировки темы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548640" y="3840480"/>
            <a:ext cx="1371600" cy="0"/>
          </a:xfrm>
          <a:prstGeom prst="line">
            <a:avLst/>
          </a:prstGeom>
          <a:noFill/>
          <a:ln w="50800">
            <a:solidFill>
              <a:srgbClr val="F4B400"/>
            </a:solidFill>
            <a:prstDash val="solid"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5  •  УРОВНИ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допустимо бакалавру (ВКРБ)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737360"/>
            <a:ext cx="11094415" cy="822960"/>
          </a:xfrm>
          <a:prstGeom prst="rect">
            <a:avLst/>
          </a:prstGeom>
          <a:solidFill>
            <a:srgbClr val="DCE7F5"/>
          </a:solidFill>
          <a:ln/>
        </p:spPr>
      </p:sp>
      <p:sp>
        <p:nvSpPr>
          <p:cNvPr id="6" name="Text 4"/>
          <p:cNvSpPr/>
          <p:nvPr/>
        </p:nvSpPr>
        <p:spPr>
          <a:xfrm>
            <a:off x="822960" y="1783080"/>
            <a:ext cx="10545775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Бакалавр работает над разработкой продукта. Применяет известные методы в новых условиях, адаптирует существующие решения, комбинирует подходы.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48640" y="2834640"/>
            <a:ext cx="1109441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разрешённых уровня основного результата: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48640" y="3291840"/>
            <a:ext cx="11094415" cy="6400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48640" y="3291840"/>
            <a:ext cx="640080" cy="64008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" y="32918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325880" y="3337560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657600" y="3291840"/>
            <a:ext cx="78940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повышения защищённости веб-приложений от SQL-инъекций с применением фреймворка Django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548640" y="4005072"/>
            <a:ext cx="11094415" cy="6400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48640" y="4005072"/>
            <a:ext cx="640080" cy="640080"/>
          </a:xfrm>
          <a:prstGeom prst="rect">
            <a:avLst/>
          </a:prstGeom>
          <a:solidFill>
            <a:srgbClr val="1E5AA7"/>
          </a:solidFill>
          <a:ln/>
        </p:spPr>
      </p:sp>
      <p:sp>
        <p:nvSpPr>
          <p:cNvPr id="15" name="Text 13"/>
          <p:cNvSpPr/>
          <p:nvPr/>
        </p:nvSpPr>
        <p:spPr>
          <a:xfrm>
            <a:off x="548640" y="4005072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1325880" y="405079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КОМПЛЕКС МЕР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657600" y="4005072"/>
            <a:ext cx="78940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Комплекс мер по обеспечению безопасности персональных данных в ИСПДн с учётом требований ФСТЭК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548640" y="4718304"/>
            <a:ext cx="11094415" cy="6400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48640" y="4718304"/>
            <a:ext cx="640080" cy="640080"/>
          </a:xfrm>
          <a:prstGeom prst="rect">
            <a:avLst/>
          </a:prstGeom>
          <a:solidFill>
            <a:srgbClr val="2E7BC7"/>
          </a:solidFill>
          <a:ln/>
        </p:spPr>
      </p:sp>
      <p:sp>
        <p:nvSpPr>
          <p:cNvPr id="20" name="Text 18"/>
          <p:cNvSpPr/>
          <p:nvPr/>
        </p:nvSpPr>
        <p:spPr>
          <a:xfrm>
            <a:off x="548640" y="4718304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1325880" y="4764024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РЕКОМЕНДАЦИИ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657600" y="4718304"/>
            <a:ext cx="78940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Рекомендации по построению инфраструктуры открытых ключей с применением отечественных алгоритмов ГОСТ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548640" y="5431536"/>
            <a:ext cx="11094415" cy="6400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548640" y="5431536"/>
            <a:ext cx="640080" cy="640080"/>
          </a:xfrm>
          <a:prstGeom prst="rect">
            <a:avLst/>
          </a:prstGeom>
          <a:solidFill>
            <a:srgbClr val="4A90D9"/>
          </a:solidFill>
          <a:ln/>
        </p:spPr>
      </p:sp>
      <p:sp>
        <p:nvSpPr>
          <p:cNvPr id="25" name="Text 23"/>
          <p:cNvSpPr/>
          <p:nvPr/>
        </p:nvSpPr>
        <p:spPr>
          <a:xfrm>
            <a:off x="548640" y="5431536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1325880" y="5477256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ПРОЕКТ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3657600" y="5431536"/>
            <a:ext cx="78940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Проект системы мониторинга событий ИБ предприятия на базе KOMRAD Enterprise SIEM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 / 61</a:t>
            </a:r>
            <a:endParaRPr lang="en-US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5  •  УРОВНИ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ожидается от магистра (ВКРМ)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737360"/>
            <a:ext cx="11094415" cy="822960"/>
          </a:xfrm>
          <a:prstGeom prst="rect">
            <a:avLst/>
          </a:prstGeom>
          <a:solidFill>
            <a:srgbClr val="EBE2F0"/>
          </a:solidFill>
          <a:ln/>
        </p:spPr>
      </p:sp>
      <p:sp>
        <p:nvSpPr>
          <p:cNvPr id="6" name="Text 4"/>
          <p:cNvSpPr/>
          <p:nvPr/>
        </p:nvSpPr>
        <p:spPr>
          <a:xfrm>
            <a:off x="822960" y="1783080"/>
            <a:ext cx="10545775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Магистр исследует и решает научную или практическую проблему. Ожидаются элементы научно-исследовательского характера и более высокий уровень основного результата.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48640" y="2834640"/>
            <a:ext cx="1109441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Ожидаемые уровни основного результата: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48640" y="3291840"/>
            <a:ext cx="11094415" cy="6400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48640" y="3291840"/>
            <a:ext cx="640080" cy="64008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" y="32918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325880" y="333756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840480" y="3291840"/>
            <a:ext cx="77111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оценки эффективности систем защиты информации на основе количественных показателей рисков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548640" y="4005072"/>
            <a:ext cx="11094415" cy="6400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48640" y="4005072"/>
            <a:ext cx="640080" cy="640080"/>
          </a:xfrm>
          <a:prstGeom prst="rect">
            <a:avLst/>
          </a:prstGeom>
          <a:solidFill>
            <a:srgbClr val="1A458A"/>
          </a:solidFill>
          <a:ln/>
        </p:spPr>
      </p:sp>
      <p:sp>
        <p:nvSpPr>
          <p:cNvPr id="15" name="Text 13"/>
          <p:cNvSpPr/>
          <p:nvPr/>
        </p:nvSpPr>
        <p:spPr>
          <a:xfrm>
            <a:off x="548640" y="4005072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1325880" y="4050792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840480" y="4005072"/>
            <a:ext cx="77111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 автоматизации оптимальной маршрутизации БПЛА с применением корреляционно-экстремальных алгоритмов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548640" y="4718304"/>
            <a:ext cx="11094415" cy="6400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48640" y="4718304"/>
            <a:ext cx="640080" cy="640080"/>
          </a:xfrm>
          <a:prstGeom prst="rect">
            <a:avLst/>
          </a:prstGeom>
          <a:solidFill>
            <a:srgbClr val="2E7BC7"/>
          </a:solidFill>
          <a:ln/>
        </p:spPr>
      </p:sp>
      <p:sp>
        <p:nvSpPr>
          <p:cNvPr id="20" name="Text 18"/>
          <p:cNvSpPr/>
          <p:nvPr/>
        </p:nvSpPr>
        <p:spPr>
          <a:xfrm>
            <a:off x="548640" y="4718304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1325880" y="4764024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МОДЕЛЬ + АЛГОРИТМ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840480" y="4718304"/>
            <a:ext cx="77111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Модель оценки рисков при полифармакотерапии на основе байесовского анализа текстов инструкций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548640" y="5431536"/>
            <a:ext cx="11094415" cy="6400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548640" y="5431536"/>
            <a:ext cx="640080" cy="640080"/>
          </a:xfrm>
          <a:prstGeom prst="rect">
            <a:avLst/>
          </a:prstGeom>
          <a:solidFill>
            <a:srgbClr val="8E3A9F"/>
          </a:solidFill>
          <a:ln/>
        </p:spPr>
      </p:sp>
      <p:sp>
        <p:nvSpPr>
          <p:cNvPr id="25" name="Text 23"/>
          <p:cNvSpPr/>
          <p:nvPr/>
        </p:nvSpPr>
        <p:spPr>
          <a:xfrm>
            <a:off x="548640" y="5431536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1325880" y="5477256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 (редко)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3840480" y="5431536"/>
            <a:ext cx="771113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Допустим в сильных ВКРМ при наличии серьёзной теоретической базы и публикаций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 / 61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1  •  ВВЕДЕНИЕ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Зачем нужна эта методика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не так с темами ВКР сейчас?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548640" y="2331720"/>
            <a:ext cx="5364328" cy="1143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2331720"/>
            <a:ext cx="73152" cy="114300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8" name="Text 6"/>
          <p:cNvSpPr/>
          <p:nvPr/>
        </p:nvSpPr>
        <p:spPr>
          <a:xfrm>
            <a:off x="777240" y="2441448"/>
            <a:ext cx="4998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Темы непонятны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777240" y="2834640"/>
            <a:ext cx="499856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 названия не ясно, что в работе делается, зачем и что является результатом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6095848" y="2331720"/>
            <a:ext cx="5364328" cy="1143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095848" y="2331720"/>
            <a:ext cx="73152" cy="114300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2" name="Text 10"/>
          <p:cNvSpPr/>
          <p:nvPr/>
        </p:nvSpPr>
        <p:spPr>
          <a:xfrm>
            <a:off x="6324448" y="2441448"/>
            <a:ext cx="4998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Подмена результата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324448" y="2834640"/>
            <a:ext cx="499856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названии — программа, веб-приложение или система. Это не результат, это средство демонстрации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548640" y="3657600"/>
            <a:ext cx="5364328" cy="1143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48640" y="3657600"/>
            <a:ext cx="73152" cy="114300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6" name="Text 14"/>
          <p:cNvSpPr/>
          <p:nvPr/>
        </p:nvSpPr>
        <p:spPr>
          <a:xfrm>
            <a:off x="777240" y="3767328"/>
            <a:ext cx="4998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Процессуальные термины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77240" y="4160520"/>
            <a:ext cx="499856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«Исследование...», «Анализ...», «Разработка...» без основного результата создают эффект незавершённости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6095848" y="3657600"/>
            <a:ext cx="5364328" cy="1143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095848" y="3657600"/>
            <a:ext cx="73152" cy="114300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20" name="Text 18"/>
          <p:cNvSpPr/>
          <p:nvPr/>
        </p:nvSpPr>
        <p:spPr>
          <a:xfrm>
            <a:off x="6324448" y="3767328"/>
            <a:ext cx="4998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Списки тем формальны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6324448" y="4160520"/>
            <a:ext cx="499856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Списки тем кафедр часто не интересны, не актуальны и не дают студенту понимания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548640" y="4983480"/>
            <a:ext cx="5364328" cy="1143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548640" y="4983480"/>
            <a:ext cx="73152" cy="114300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24" name="Text 22"/>
          <p:cNvSpPr/>
          <p:nvPr/>
        </p:nvSpPr>
        <p:spPr>
          <a:xfrm>
            <a:off x="777240" y="5093208"/>
            <a:ext cx="4998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Нет научного аппарата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777240" y="5486400"/>
            <a:ext cx="499856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Объект, предмет, цель и гипотеза не проработаны — защита превращается в импровизацию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6095848" y="4983480"/>
            <a:ext cx="5364328" cy="1143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6095848" y="4983480"/>
            <a:ext cx="73152" cy="114300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28" name="Text 26"/>
          <p:cNvSpPr/>
          <p:nvPr/>
        </p:nvSpPr>
        <p:spPr>
          <a:xfrm>
            <a:off x="6324448" y="5093208"/>
            <a:ext cx="4998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Слабая коммуникация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6324448" y="5486400"/>
            <a:ext cx="4998568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Студент часто предоставлен сам себе, рекомендации ВАК руководители не читают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61</a:t>
            </a:r>
            <a:endParaRPr lang="en-US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5  •  УРОВНИ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Сравнительная таблица: бакалавр vs магистр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graphicFrame>
        <p:nvGraphicFramePr>
          <p:cNvPr id="3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1828800"/>
          <a:ext cx="11094415" cy="914400"/>
        </p:xfrm>
        <a:graphic>
          <a:graphicData uri="http://schemas.openxmlformats.org/drawingml/2006/table">
            <a:tbl>
              <a:tblPr/>
              <a:tblGrid>
                <a:gridCol w="2743200"/>
                <a:gridCol w="4114800"/>
                <a:gridCol w="4236415"/>
              </a:tblGrid>
              <a:tr h="5029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Параметр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76200" marB="7620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A4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БАКАЛАВР  •  ВКРБ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76200" marB="7620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AA7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МАГИСТР  •  ВКРМ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76200" marB="7620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2D9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Уровень программы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Базовое высшее (БВО)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Специальное высшее (СпецВО)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Фокус работы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Разработка продукта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Исследование проблемы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Основной результат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Методика, комплекс мер, рекомендации, проект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Методика, способ, модель, алгоритм; реже — метод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Научная новизна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Не обязательна (новизна применения, адаптации, комбинации)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Желательна (научно-исследовательский характер)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Объём работы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50-70 стр.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70-90 стр. + приложения 15-30 стр.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Программная реализация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Часто — основной способ демонстрации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Способ апробации основного результата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Апробация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Кафедральные конференции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6242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Публикации, конференции МАИ, акты внедрения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9D3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 / 61</a:t>
            </a:r>
            <a:endParaRPr lang="en-US" sz="9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0F2A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4630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spc="8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6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548640" y="2011680"/>
            <a:ext cx="11094415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Элементы новизны в ВКР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548640" y="4023360"/>
            <a:ext cx="11094415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считать новизной для бакалавра, что для магистра, и как корректно сформулировать «элементы новизны» в тексте работы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548640" y="3840480"/>
            <a:ext cx="1371600" cy="0"/>
          </a:xfrm>
          <a:prstGeom prst="line">
            <a:avLst/>
          </a:prstGeom>
          <a:noFill/>
          <a:ln w="50800">
            <a:solidFill>
              <a:srgbClr val="F4B400"/>
            </a:solidFill>
            <a:prstDash val="solid"/>
          </a:ln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6  •  НОВИЗНА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Элементы новизны для бакалавра (ВКРБ)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Научная новизна — НЕ обязательное требование. Достаточно показать вклад автора через применение, адаптацию или комбинацию известных решений.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2468880"/>
            <a:ext cx="5364328" cy="128016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77240" y="2606040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77240" y="301752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НОВИЗНА ПРИМЕНЕНИЯ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777240" y="3337560"/>
            <a:ext cx="490712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Использование известного метода или средства в новой предметной области или новых условиях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6095848" y="2468880"/>
            <a:ext cx="5364328" cy="128016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324448" y="2606040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6324448" y="301752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НОВИЗНА КОМБИНАЦИИ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324448" y="3337560"/>
            <a:ext cx="490712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Новое сочетание известных подходов для решения частной задачи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548640" y="3886200"/>
            <a:ext cx="5364328" cy="128016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77240" y="4023360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777240" y="443484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НОВИЗНА АДАПТАЦИИ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777240" y="4754880"/>
            <a:ext cx="490712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Модификация известного решения под конкретные требования объекта внедрения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6095848" y="3886200"/>
            <a:ext cx="5364328" cy="128016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324448" y="4023360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6324448" y="443484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ПРАКТИЧЕСКАЯ НОВИЗНА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6324448" y="4754880"/>
            <a:ext cx="490712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Получение нового практического результата (прототип, рекомендации), ранее не реализованного в данном контексте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548640" y="5440680"/>
            <a:ext cx="11094415" cy="868680"/>
          </a:xfrm>
          <a:prstGeom prst="rect">
            <a:avLst/>
          </a:prstGeom>
          <a:solidFill>
            <a:srgbClr val="E2F0E5"/>
          </a:solidFill>
          <a:ln w="6350">
            <a:solidFill>
              <a:srgbClr val="1E7E34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77240" y="5486400"/>
            <a:ext cx="106372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400" kern="0" dirty="0">
                <a:solidFill>
                  <a:srgbClr val="1E7E3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ШАБЛОН ФОРМУЛИРОВКИ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777240" y="5715000"/>
            <a:ext cx="10637215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«Элементы новизны заключаются в адаптации метода статического анализа кода для выявления уязвимостей в веб-приложениях на базе фреймворка Django в условиях ограниченных вычислительных ресурсов»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32 / 61</a:t>
            </a:r>
            <a:endParaRPr lang="en-US" sz="9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6  •  НОВИЗНА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Элементы новизны для магистра (ВКРМ)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Желательны элементы научно-исследовательского характера. Все формы, доступные бакалавру, плюс расширенный набор.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2468880"/>
            <a:ext cx="5364328" cy="128016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77240" y="2606040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77240" y="301752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НОВИЗНА МЕТОДИКИ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777240" y="3337560"/>
            <a:ext cx="490712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 или существенная доработка методики решения задачи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6095848" y="2468880"/>
            <a:ext cx="5364328" cy="128016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324448" y="2606040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6324448" y="301752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НОВИЗНА ПОДХОДА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324448" y="3337560"/>
            <a:ext cx="490712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Авторская интерпретация или развитие существующего подхода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548640" y="3886200"/>
            <a:ext cx="5364328" cy="128016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77240" y="4023360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777240" y="443484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НОВИЗНА ОЦЕНКИ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777240" y="4754880"/>
            <a:ext cx="490712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Получение новых количественных или качественных оценок эффективности известных решений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6095848" y="3886200"/>
            <a:ext cx="5364328" cy="128016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324448" y="4023360"/>
            <a:ext cx="731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6324448" y="443484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ВСЁ, ЧТО ДОПУСТИМО БАКАЛАВРУ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6324448" y="4754880"/>
            <a:ext cx="490712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Применение, комбинация, адаптация — но с более глубокой проработкой и обоснованием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548640" y="5440680"/>
            <a:ext cx="11094415" cy="868680"/>
          </a:xfrm>
          <a:prstGeom prst="rect">
            <a:avLst/>
          </a:prstGeom>
          <a:solidFill>
            <a:srgbClr val="E2F0E5"/>
          </a:solidFill>
          <a:ln w="6350">
            <a:solidFill>
              <a:srgbClr val="1E7E34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77240" y="5486400"/>
            <a:ext cx="106372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400" kern="0" dirty="0">
                <a:solidFill>
                  <a:srgbClr val="1E7E3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ШАБЛОН ФОРМУЛИРОВКИ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777240" y="5715000"/>
            <a:ext cx="10637215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«Элементы научной новизны заключаются в разработке модифицированного алгоритма фильтрации сетевых пакетов, обеспечивающего снижение ложных срабатываний на 15% за счёт учёта контекста прикладного уровня»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33 / 61</a:t>
            </a:r>
            <a:endParaRPr lang="en-US" sz="9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0F2A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4630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spc="8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7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548640" y="2011680"/>
            <a:ext cx="11094415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типичных ошибок и как их исправить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548640" y="4023360"/>
            <a:ext cx="11094415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Реальные темы студентов М3О-206...211 СВ-24 с разбором: что не так, какие недостатки и как переформулировать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548640" y="3840480"/>
            <a:ext cx="1371600" cy="0"/>
          </a:xfrm>
          <a:prstGeom prst="line">
            <a:avLst/>
          </a:prstGeom>
          <a:noFill/>
          <a:ln w="50800">
            <a:solidFill>
              <a:srgbClr val="F4B400"/>
            </a:solidFill>
            <a:prstDash val="solid"/>
          </a:ln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7  •  ОШИБКА 1 ИЗ 10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Процессуальные термины в названии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5364328" cy="4297680"/>
          </a:xfrm>
          <a:prstGeom prst="rect">
            <a:avLst/>
          </a:prstGeom>
          <a:solidFill>
            <a:srgbClr val="FCE4E4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828800"/>
            <a:ext cx="5364328" cy="5486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Text 5"/>
          <p:cNvSpPr/>
          <p:nvPr/>
        </p:nvSpPr>
        <p:spPr>
          <a:xfrm>
            <a:off x="822960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НЕПРАВИЛЬНО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822960" y="2560320"/>
            <a:ext cx="490712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Исследование внедрения методологии раннего тестирования (Shift left testing) для оптимизации полного производственного цикла компании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822960" y="4023360"/>
            <a:ext cx="914400" cy="0"/>
          </a:xfrm>
          <a:prstGeom prst="line">
            <a:avLst/>
          </a:prstGeom>
          <a:noFill/>
          <a:ln w="25400">
            <a:solidFill>
              <a:srgbClr val="C0392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22960" y="411480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Недостатки: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22960" y="44348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Термин «исследование» не несёт концептуальной нагрузки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822960" y="493776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Не указан основной результат (что разработано?)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822960" y="544068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Процессуальное название создаёт впечатление незавершённости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958688" y="3657600"/>
            <a:ext cx="274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3600" dirty="0"/>
          </a:p>
        </p:txBody>
      </p:sp>
      <p:sp>
        <p:nvSpPr>
          <p:cNvPr id="15" name="Shape 13"/>
          <p:cNvSpPr/>
          <p:nvPr/>
        </p:nvSpPr>
        <p:spPr>
          <a:xfrm>
            <a:off x="6278728" y="1828800"/>
            <a:ext cx="5364328" cy="4297680"/>
          </a:xfrm>
          <a:prstGeom prst="rect">
            <a:avLst/>
          </a:prstGeom>
          <a:solidFill>
            <a:srgbClr val="E2F0E5"/>
          </a:solidFill>
          <a:ln w="12700">
            <a:solidFill>
              <a:srgbClr val="1E7E3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278728" y="1828800"/>
            <a:ext cx="5364328" cy="548640"/>
          </a:xfrm>
          <a:prstGeom prst="rect">
            <a:avLst/>
          </a:prstGeom>
          <a:solidFill>
            <a:srgbClr val="1E7E34"/>
          </a:solidFill>
          <a:ln/>
        </p:spPr>
      </p:sp>
      <p:sp>
        <p:nvSpPr>
          <p:cNvPr id="17" name="Text 15"/>
          <p:cNvSpPr/>
          <p:nvPr/>
        </p:nvSpPr>
        <p:spPr>
          <a:xfrm>
            <a:off x="6553048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ПРАВИЛЬНО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553048" y="2560320"/>
            <a:ext cx="4907128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оптимизации производственного цикла компании на основе внедрения методологии раннего тестирования (Shift left testing)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 / 61</a:t>
            </a:r>
            <a:endParaRPr lang="en-US" sz="9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7  •  ОШИБКА 2 ИЗ 10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Объектное название (система или ПО как результат)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5364328" cy="4297680"/>
          </a:xfrm>
          <a:prstGeom prst="rect">
            <a:avLst/>
          </a:prstGeom>
          <a:solidFill>
            <a:srgbClr val="FCE4E4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828800"/>
            <a:ext cx="5364328" cy="5486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Text 5"/>
          <p:cNvSpPr/>
          <p:nvPr/>
        </p:nvSpPr>
        <p:spPr>
          <a:xfrm>
            <a:off x="822960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НЕПРАВИЛЬНО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822960" y="2560320"/>
            <a:ext cx="490712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 системы защиты от XSS-атак на уровне фронтенда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822960" y="4023360"/>
            <a:ext cx="914400" cy="0"/>
          </a:xfrm>
          <a:prstGeom prst="line">
            <a:avLst/>
          </a:prstGeom>
          <a:noFill/>
          <a:ln w="25400">
            <a:solidFill>
              <a:srgbClr val="C0392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22960" y="411480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Недостатки: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22960" y="44348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«Система» — это объект, а не результат исследования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822960" y="493776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Не указано, в чём научная новизна работы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822960" y="544068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Подмена результата объектом внедрения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958688" y="3657600"/>
            <a:ext cx="274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3600" dirty="0"/>
          </a:p>
        </p:txBody>
      </p:sp>
      <p:sp>
        <p:nvSpPr>
          <p:cNvPr id="15" name="Shape 13"/>
          <p:cNvSpPr/>
          <p:nvPr/>
        </p:nvSpPr>
        <p:spPr>
          <a:xfrm>
            <a:off x="6278728" y="1828800"/>
            <a:ext cx="5364328" cy="4297680"/>
          </a:xfrm>
          <a:prstGeom prst="rect">
            <a:avLst/>
          </a:prstGeom>
          <a:solidFill>
            <a:srgbClr val="E2F0E5"/>
          </a:solidFill>
          <a:ln w="12700">
            <a:solidFill>
              <a:srgbClr val="1E7E3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278728" y="1828800"/>
            <a:ext cx="5364328" cy="548640"/>
          </a:xfrm>
          <a:prstGeom prst="rect">
            <a:avLst/>
          </a:prstGeom>
          <a:solidFill>
            <a:srgbClr val="1E7E34"/>
          </a:solidFill>
          <a:ln/>
        </p:spPr>
      </p:sp>
      <p:sp>
        <p:nvSpPr>
          <p:cNvPr id="17" name="Text 15"/>
          <p:cNvSpPr/>
          <p:nvPr/>
        </p:nvSpPr>
        <p:spPr>
          <a:xfrm>
            <a:off x="6553048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ПРАВИЛЬНО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553048" y="2560320"/>
            <a:ext cx="4907128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 защиты веб-приложений от XSS-атак на уровне фронтенда с применением статического анализа кода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36 / 61</a:t>
            </a:r>
            <a:endParaRPr lang="en-US" sz="9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7  •  ОШИБКА 3 ИЗ 10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Отсутствие конкретного основного результата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5364328" cy="4297680"/>
          </a:xfrm>
          <a:prstGeom prst="rect">
            <a:avLst/>
          </a:prstGeom>
          <a:solidFill>
            <a:srgbClr val="FCE4E4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828800"/>
            <a:ext cx="5364328" cy="5486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Text 5"/>
          <p:cNvSpPr/>
          <p:nvPr/>
        </p:nvSpPr>
        <p:spPr>
          <a:xfrm>
            <a:off x="822960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НЕПРАВИЛЬНО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822960" y="2560320"/>
            <a:ext cx="490712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 веб-приложения для контроля тренировочного процесса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822960" y="4023360"/>
            <a:ext cx="914400" cy="0"/>
          </a:xfrm>
          <a:prstGeom prst="line">
            <a:avLst/>
          </a:prstGeom>
          <a:noFill/>
          <a:ln w="25400">
            <a:solidFill>
              <a:srgbClr val="C0392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22960" y="411480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Недостатки: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22960" y="44348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Веб-приложение — программная реализация ОР, а не сам результат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822960" y="493776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Не указано, что именно исследуется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822960" y="544068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Нет элемента новизны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958688" y="3657600"/>
            <a:ext cx="274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3600" dirty="0"/>
          </a:p>
        </p:txBody>
      </p:sp>
      <p:sp>
        <p:nvSpPr>
          <p:cNvPr id="15" name="Shape 13"/>
          <p:cNvSpPr/>
          <p:nvPr/>
        </p:nvSpPr>
        <p:spPr>
          <a:xfrm>
            <a:off x="6278728" y="1828800"/>
            <a:ext cx="5364328" cy="4297680"/>
          </a:xfrm>
          <a:prstGeom prst="rect">
            <a:avLst/>
          </a:prstGeom>
          <a:solidFill>
            <a:srgbClr val="E2F0E5"/>
          </a:solidFill>
          <a:ln w="12700">
            <a:solidFill>
              <a:srgbClr val="1E7E3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278728" y="1828800"/>
            <a:ext cx="5364328" cy="548640"/>
          </a:xfrm>
          <a:prstGeom prst="rect">
            <a:avLst/>
          </a:prstGeom>
          <a:solidFill>
            <a:srgbClr val="1E7E34"/>
          </a:solidFill>
          <a:ln/>
        </p:spPr>
      </p:sp>
      <p:sp>
        <p:nvSpPr>
          <p:cNvPr id="17" name="Text 15"/>
          <p:cNvSpPr/>
          <p:nvPr/>
        </p:nvSpPr>
        <p:spPr>
          <a:xfrm>
            <a:off x="6553048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ПРАВИЛЬНО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553048" y="2560320"/>
            <a:ext cx="4907128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автоматизации контроля тренировочного процесса на основе веб-технологий с применением анализа биометрических данных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37 / 61</a:t>
            </a:r>
            <a:endParaRPr lang="en-US" sz="9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7  •  ОШИБКА 4 ИЗ 10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Размытое название без конкретики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5364328" cy="4297680"/>
          </a:xfrm>
          <a:prstGeom prst="rect">
            <a:avLst/>
          </a:prstGeom>
          <a:solidFill>
            <a:srgbClr val="FCE4E4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828800"/>
            <a:ext cx="5364328" cy="5486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Text 5"/>
          <p:cNvSpPr/>
          <p:nvPr/>
        </p:nvSpPr>
        <p:spPr>
          <a:xfrm>
            <a:off x="822960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НЕПРАВИЛЬНО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822960" y="2560320"/>
            <a:ext cx="490712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 интернет-магазина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822960" y="4023360"/>
            <a:ext cx="914400" cy="0"/>
          </a:xfrm>
          <a:prstGeom prst="line">
            <a:avLst/>
          </a:prstGeom>
          <a:noFill/>
          <a:ln w="25400">
            <a:solidFill>
              <a:srgbClr val="C0392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22960" y="411480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Недостатки: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22960" y="44348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Полностью отсутствует научная составляющая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822960" y="493776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Это техническое задание, а не тема ВКР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822960" y="544068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Нет объекта и предмета исследования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958688" y="3657600"/>
            <a:ext cx="274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3600" dirty="0"/>
          </a:p>
        </p:txBody>
      </p:sp>
      <p:sp>
        <p:nvSpPr>
          <p:cNvPr id="15" name="Shape 13"/>
          <p:cNvSpPr/>
          <p:nvPr/>
        </p:nvSpPr>
        <p:spPr>
          <a:xfrm>
            <a:off x="6278728" y="1828800"/>
            <a:ext cx="5364328" cy="4297680"/>
          </a:xfrm>
          <a:prstGeom prst="rect">
            <a:avLst/>
          </a:prstGeom>
          <a:solidFill>
            <a:srgbClr val="E2F0E5"/>
          </a:solidFill>
          <a:ln w="12700">
            <a:solidFill>
              <a:srgbClr val="1E7E3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278728" y="1828800"/>
            <a:ext cx="5364328" cy="548640"/>
          </a:xfrm>
          <a:prstGeom prst="rect">
            <a:avLst/>
          </a:prstGeom>
          <a:solidFill>
            <a:srgbClr val="1E7E34"/>
          </a:solidFill>
          <a:ln/>
        </p:spPr>
      </p:sp>
      <p:sp>
        <p:nvSpPr>
          <p:cNvPr id="17" name="Text 15"/>
          <p:cNvSpPr/>
          <p:nvPr/>
        </p:nvSpPr>
        <p:spPr>
          <a:xfrm>
            <a:off x="6553048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ПРАВИЛЬНО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553048" y="2560320"/>
            <a:ext cx="4907128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повышения безопасности транзакций в интернет-магазинах с применением отечественных алгоритмов шифрования ГОСТ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 / 61</a:t>
            </a:r>
            <a:endParaRPr lang="en-US" sz="9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7  •  ОШИБКА 5 ИЗ 10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Подмена цели результатом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5364328" cy="4297680"/>
          </a:xfrm>
          <a:prstGeom prst="rect">
            <a:avLst/>
          </a:prstGeom>
          <a:solidFill>
            <a:srgbClr val="FCE4E4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828800"/>
            <a:ext cx="5364328" cy="5486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Text 5"/>
          <p:cNvSpPr/>
          <p:nvPr/>
        </p:nvSpPr>
        <p:spPr>
          <a:xfrm>
            <a:off x="822960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НЕПРАВИЛЬНО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822960" y="2560320"/>
            <a:ext cx="490712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Оптимизация автоматического сбора данных (веб-скрейпинг) для мониторинга и анализа рынка труда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822960" y="4023360"/>
            <a:ext cx="914400" cy="0"/>
          </a:xfrm>
          <a:prstGeom prst="line">
            <a:avLst/>
          </a:prstGeom>
          <a:noFill/>
          <a:ln w="25400">
            <a:solidFill>
              <a:srgbClr val="C0392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22960" y="411480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Недостатки: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22960" y="44348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«Оптимизация» — процесс, а не результат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822960" y="493776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Не указано, каким способом достигается оптимизация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822960" y="544068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Нет научной или практической новизны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958688" y="3657600"/>
            <a:ext cx="274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3600" dirty="0"/>
          </a:p>
        </p:txBody>
      </p:sp>
      <p:sp>
        <p:nvSpPr>
          <p:cNvPr id="15" name="Shape 13"/>
          <p:cNvSpPr/>
          <p:nvPr/>
        </p:nvSpPr>
        <p:spPr>
          <a:xfrm>
            <a:off x="6278728" y="1828800"/>
            <a:ext cx="5364328" cy="4297680"/>
          </a:xfrm>
          <a:prstGeom prst="rect">
            <a:avLst/>
          </a:prstGeom>
          <a:solidFill>
            <a:srgbClr val="E2F0E5"/>
          </a:solidFill>
          <a:ln w="12700">
            <a:solidFill>
              <a:srgbClr val="1E7E3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278728" y="1828800"/>
            <a:ext cx="5364328" cy="548640"/>
          </a:xfrm>
          <a:prstGeom prst="rect">
            <a:avLst/>
          </a:prstGeom>
          <a:solidFill>
            <a:srgbClr val="1E7E34"/>
          </a:solidFill>
          <a:ln/>
        </p:spPr>
      </p:sp>
      <p:sp>
        <p:nvSpPr>
          <p:cNvPr id="17" name="Text 15"/>
          <p:cNvSpPr/>
          <p:nvPr/>
        </p:nvSpPr>
        <p:spPr>
          <a:xfrm>
            <a:off x="6553048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ПРАВИЛЬНО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553048" y="2560320"/>
            <a:ext cx="4907128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 повышения эффективности веб-скрейпинга для мониторинга рынка труда на основе адаптивных алгоритмов обхода блокировок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39 / 61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1  •  ВВЕДЕНИЕ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Кому адресована эта методика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3515258" cy="4297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22960" y="1965960"/>
            <a:ext cx="1371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5600" dirty="0"/>
          </a:p>
        </p:txBody>
      </p:sp>
      <p:sp>
        <p:nvSpPr>
          <p:cNvPr id="7" name="Text 5"/>
          <p:cNvSpPr/>
          <p:nvPr/>
        </p:nvSpPr>
        <p:spPr>
          <a:xfrm>
            <a:off x="822960" y="2926080"/>
            <a:ext cx="296661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СТУДЕНТАМ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822960" y="3474720"/>
            <a:ext cx="296661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Базового высшего (бакалавриат) и Специального высшего (магистратура) образования по направлениям ИТ, ИБ, ПО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822960" y="4800600"/>
            <a:ext cx="914400" cy="0"/>
          </a:xfrm>
          <a:prstGeom prst="line">
            <a:avLst/>
          </a:prstGeom>
          <a:noFill/>
          <a:ln w="25400">
            <a:solidFill>
              <a:srgbClr val="F4B40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22960" y="4937760"/>
            <a:ext cx="296661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вы получите: понимание формулы темы, тезауруса, чек-листы для самопроверки до отправки руководителю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246778" y="1828800"/>
            <a:ext cx="3515258" cy="4297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521098" y="1965960"/>
            <a:ext cx="1371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5600" dirty="0"/>
          </a:p>
        </p:txBody>
      </p:sp>
      <p:sp>
        <p:nvSpPr>
          <p:cNvPr id="13" name="Text 11"/>
          <p:cNvSpPr/>
          <p:nvPr/>
        </p:nvSpPr>
        <p:spPr>
          <a:xfrm>
            <a:off x="4521098" y="2926080"/>
            <a:ext cx="296661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НАУЧНЫМ РУКОВОДИТЕЛЯМ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4521098" y="3474720"/>
            <a:ext cx="296661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Преподавателям, ведущим ВКРБ и ВКРМ, а также консультантам по разделам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521098" y="4800600"/>
            <a:ext cx="914400" cy="0"/>
          </a:xfrm>
          <a:prstGeom prst="line">
            <a:avLst/>
          </a:prstGeom>
          <a:noFill/>
          <a:ln w="25400">
            <a:solidFill>
              <a:srgbClr val="F4B40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521098" y="4937760"/>
            <a:ext cx="296661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вы получите: методику работы со студентом, эталоны тем, контрольные листы, типовые ошибки и их исправление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7944917" y="1828800"/>
            <a:ext cx="3515258" cy="4297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219237" y="1965960"/>
            <a:ext cx="1371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5600" dirty="0"/>
          </a:p>
        </p:txBody>
      </p:sp>
      <p:sp>
        <p:nvSpPr>
          <p:cNvPr id="19" name="Text 17"/>
          <p:cNvSpPr/>
          <p:nvPr/>
        </p:nvSpPr>
        <p:spPr>
          <a:xfrm>
            <a:off x="8219237" y="2926080"/>
            <a:ext cx="296661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НОРМОКОНТРОЛЮ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8219237" y="3474720"/>
            <a:ext cx="296661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Членам рабочей группы по нормоконтролю и комиссий ГИА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8219237" y="4800600"/>
            <a:ext cx="914400" cy="0"/>
          </a:xfrm>
          <a:prstGeom prst="line">
            <a:avLst/>
          </a:prstGeom>
          <a:noFill/>
          <a:ln w="25400">
            <a:solidFill>
              <a:srgbClr val="F4B40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219237" y="4937760"/>
            <a:ext cx="296661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вы получите: единый стандарт оценки тем, согласованную терминологию, ссылки на ФГОС/ГОСТ/ФСТЭК на 2026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61</a:t>
            </a:r>
            <a:endParaRPr lang="en-US" sz="9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7  •  ОШИБКА 6 ИЗ 10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Излишне широкое название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5364328" cy="4297680"/>
          </a:xfrm>
          <a:prstGeom prst="rect">
            <a:avLst/>
          </a:prstGeom>
          <a:solidFill>
            <a:srgbClr val="FCE4E4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828800"/>
            <a:ext cx="5364328" cy="5486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Text 5"/>
          <p:cNvSpPr/>
          <p:nvPr/>
        </p:nvSpPr>
        <p:spPr>
          <a:xfrm>
            <a:off x="822960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НЕПРАВИЛЬНО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822960" y="2560320"/>
            <a:ext cx="490712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 методов и алгоритмов голосовой идентификации пользователя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822960" y="4023360"/>
            <a:ext cx="914400" cy="0"/>
          </a:xfrm>
          <a:prstGeom prst="line">
            <a:avLst/>
          </a:prstGeom>
          <a:noFill/>
          <a:ln w="25400">
            <a:solidFill>
              <a:srgbClr val="C0392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22960" y="411480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Недостатки: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22960" y="44348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«Методы и алгоритмы» — слишком обобщённо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822960" y="493776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Не указана область применения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822960" y="544068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Не указан конкретный результат ВКР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958688" y="3657600"/>
            <a:ext cx="274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3600" dirty="0"/>
          </a:p>
        </p:txBody>
      </p:sp>
      <p:sp>
        <p:nvSpPr>
          <p:cNvPr id="15" name="Shape 13"/>
          <p:cNvSpPr/>
          <p:nvPr/>
        </p:nvSpPr>
        <p:spPr>
          <a:xfrm>
            <a:off x="6278728" y="1828800"/>
            <a:ext cx="5364328" cy="4297680"/>
          </a:xfrm>
          <a:prstGeom prst="rect">
            <a:avLst/>
          </a:prstGeom>
          <a:solidFill>
            <a:srgbClr val="E2F0E5"/>
          </a:solidFill>
          <a:ln w="12700">
            <a:solidFill>
              <a:srgbClr val="1E7E3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278728" y="1828800"/>
            <a:ext cx="5364328" cy="548640"/>
          </a:xfrm>
          <a:prstGeom prst="rect">
            <a:avLst/>
          </a:prstGeom>
          <a:solidFill>
            <a:srgbClr val="1E7E34"/>
          </a:solidFill>
          <a:ln/>
        </p:spPr>
      </p:sp>
      <p:sp>
        <p:nvSpPr>
          <p:cNvPr id="17" name="Text 15"/>
          <p:cNvSpPr/>
          <p:nvPr/>
        </p:nvSpPr>
        <p:spPr>
          <a:xfrm>
            <a:off x="6553048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ПРАВИЛЬНО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553048" y="2560320"/>
            <a:ext cx="4907128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 повышения точности голосовой идентификации пользователя в системах контроля доступа с применением нейросетевой фильтрации шумов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 / 61</a:t>
            </a:r>
            <a:endParaRPr lang="en-US" sz="9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7  •  ОШИБКА 7 ИЗ 10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Название типа «Анализ...»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5364328" cy="4297680"/>
          </a:xfrm>
          <a:prstGeom prst="rect">
            <a:avLst/>
          </a:prstGeom>
          <a:solidFill>
            <a:srgbClr val="FCE4E4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828800"/>
            <a:ext cx="5364328" cy="5486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Text 5"/>
          <p:cNvSpPr/>
          <p:nvPr/>
        </p:nvSpPr>
        <p:spPr>
          <a:xfrm>
            <a:off x="822960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НЕПРАВИЛЬНО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822960" y="2560320"/>
            <a:ext cx="490712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Анализ и оценивание UML-моделей по критерию безопасности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822960" y="4023360"/>
            <a:ext cx="914400" cy="0"/>
          </a:xfrm>
          <a:prstGeom prst="line">
            <a:avLst/>
          </a:prstGeom>
          <a:noFill/>
          <a:ln w="25400">
            <a:solidFill>
              <a:srgbClr val="C0392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22960" y="411480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Недостатки: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22960" y="44348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«Анализ» — процессуальный термин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822960" y="493776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Не указано, что разработано по результатам анализа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822960" y="544068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Нет основного результата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958688" y="3657600"/>
            <a:ext cx="274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3600" dirty="0"/>
          </a:p>
        </p:txBody>
      </p:sp>
      <p:sp>
        <p:nvSpPr>
          <p:cNvPr id="15" name="Shape 13"/>
          <p:cNvSpPr/>
          <p:nvPr/>
        </p:nvSpPr>
        <p:spPr>
          <a:xfrm>
            <a:off x="6278728" y="1828800"/>
            <a:ext cx="5364328" cy="4297680"/>
          </a:xfrm>
          <a:prstGeom prst="rect">
            <a:avLst/>
          </a:prstGeom>
          <a:solidFill>
            <a:srgbClr val="E2F0E5"/>
          </a:solidFill>
          <a:ln w="12700">
            <a:solidFill>
              <a:srgbClr val="1E7E3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278728" y="1828800"/>
            <a:ext cx="5364328" cy="548640"/>
          </a:xfrm>
          <a:prstGeom prst="rect">
            <a:avLst/>
          </a:prstGeom>
          <a:solidFill>
            <a:srgbClr val="1E7E34"/>
          </a:solidFill>
          <a:ln/>
        </p:spPr>
      </p:sp>
      <p:sp>
        <p:nvSpPr>
          <p:cNvPr id="17" name="Text 15"/>
          <p:cNvSpPr/>
          <p:nvPr/>
        </p:nvSpPr>
        <p:spPr>
          <a:xfrm>
            <a:off x="6553048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ПРАВИЛЬНО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553048" y="2560320"/>
            <a:ext cx="4907128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оценки безопасности UML-моделей программного обеспечения на основе формализованных критериев уязвимостей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41 / 61</a:t>
            </a:r>
            <a:endParaRPr lang="en-US" sz="9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7  •  ОШИБКА 8 ИЗ 10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Программная реализация как результат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5364328" cy="4297680"/>
          </a:xfrm>
          <a:prstGeom prst="rect">
            <a:avLst/>
          </a:prstGeom>
          <a:solidFill>
            <a:srgbClr val="FCE4E4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828800"/>
            <a:ext cx="5364328" cy="5486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Text 5"/>
          <p:cNvSpPr/>
          <p:nvPr/>
        </p:nvSpPr>
        <p:spPr>
          <a:xfrm>
            <a:off x="822960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НЕПРАВИЛЬНО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822960" y="2560320"/>
            <a:ext cx="490712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Программная реализация объектно-реляционного отображения для ассоциативных массивов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822960" y="4023360"/>
            <a:ext cx="914400" cy="0"/>
          </a:xfrm>
          <a:prstGeom prst="line">
            <a:avLst/>
          </a:prstGeom>
          <a:noFill/>
          <a:ln w="25400">
            <a:solidFill>
              <a:srgbClr val="C0392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22960" y="411480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Недостатки: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22960" y="44348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Программная реализация — не основной результат ВКР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822960" y="493776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Не указано, в чём новизна подхода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822960" y="544068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Это описание технической работы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958688" y="3657600"/>
            <a:ext cx="274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3600" dirty="0"/>
          </a:p>
        </p:txBody>
      </p:sp>
      <p:sp>
        <p:nvSpPr>
          <p:cNvPr id="15" name="Shape 13"/>
          <p:cNvSpPr/>
          <p:nvPr/>
        </p:nvSpPr>
        <p:spPr>
          <a:xfrm>
            <a:off x="6278728" y="1828800"/>
            <a:ext cx="5364328" cy="4297680"/>
          </a:xfrm>
          <a:prstGeom prst="rect">
            <a:avLst/>
          </a:prstGeom>
          <a:solidFill>
            <a:srgbClr val="E2F0E5"/>
          </a:solidFill>
          <a:ln w="12700">
            <a:solidFill>
              <a:srgbClr val="1E7E3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278728" y="1828800"/>
            <a:ext cx="5364328" cy="548640"/>
          </a:xfrm>
          <a:prstGeom prst="rect">
            <a:avLst/>
          </a:prstGeom>
          <a:solidFill>
            <a:srgbClr val="1E7E34"/>
          </a:solidFill>
          <a:ln/>
        </p:spPr>
      </p:sp>
      <p:sp>
        <p:nvSpPr>
          <p:cNvPr id="17" name="Text 15"/>
          <p:cNvSpPr/>
          <p:nvPr/>
        </p:nvSpPr>
        <p:spPr>
          <a:xfrm>
            <a:off x="6553048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ПРАВИЛЬНО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553048" y="2560320"/>
            <a:ext cx="4907128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 оптимизации объектно-реляционного отображения для ассоциативных массивов с применением кэширования метаданных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42 / 61</a:t>
            </a:r>
            <a:endParaRPr lang="en-US" sz="9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7  •  ОШИБКА 9 ИЗ 10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«Проектирование и разработка...» без ОР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5364328" cy="4297680"/>
          </a:xfrm>
          <a:prstGeom prst="rect">
            <a:avLst/>
          </a:prstGeom>
          <a:solidFill>
            <a:srgbClr val="FCE4E4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828800"/>
            <a:ext cx="5364328" cy="5486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Text 5"/>
          <p:cNvSpPr/>
          <p:nvPr/>
        </p:nvSpPr>
        <p:spPr>
          <a:xfrm>
            <a:off x="822960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НЕПРАВИЛЬНО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822960" y="2560320"/>
            <a:ext cx="490712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Проектирование и разработка табличных пространств и инструментов администрирования для работы с ними в СУБД Firebird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822960" y="4023360"/>
            <a:ext cx="914400" cy="0"/>
          </a:xfrm>
          <a:prstGeom prst="line">
            <a:avLst/>
          </a:prstGeom>
          <a:noFill/>
          <a:ln w="25400">
            <a:solidFill>
              <a:srgbClr val="C0392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22960" y="411480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Недостатки: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22960" y="44348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Не указан основной результат (что именно улучшается?)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822960" y="493776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«Проектирование и разработка» — процесс, а не достижение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822960" y="544068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Нет элемента новизны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958688" y="3657600"/>
            <a:ext cx="274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3600" dirty="0"/>
          </a:p>
        </p:txBody>
      </p:sp>
      <p:sp>
        <p:nvSpPr>
          <p:cNvPr id="15" name="Shape 13"/>
          <p:cNvSpPr/>
          <p:nvPr/>
        </p:nvSpPr>
        <p:spPr>
          <a:xfrm>
            <a:off x="6278728" y="1828800"/>
            <a:ext cx="5364328" cy="4297680"/>
          </a:xfrm>
          <a:prstGeom prst="rect">
            <a:avLst/>
          </a:prstGeom>
          <a:solidFill>
            <a:srgbClr val="E2F0E5"/>
          </a:solidFill>
          <a:ln w="12700">
            <a:solidFill>
              <a:srgbClr val="1E7E3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278728" y="1828800"/>
            <a:ext cx="5364328" cy="548640"/>
          </a:xfrm>
          <a:prstGeom prst="rect">
            <a:avLst/>
          </a:prstGeom>
          <a:solidFill>
            <a:srgbClr val="1E7E34"/>
          </a:solidFill>
          <a:ln/>
        </p:spPr>
      </p:sp>
      <p:sp>
        <p:nvSpPr>
          <p:cNvPr id="17" name="Text 15"/>
          <p:cNvSpPr/>
          <p:nvPr/>
        </p:nvSpPr>
        <p:spPr>
          <a:xfrm>
            <a:off x="6553048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ПРАВИЛЬНО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553048" y="2560320"/>
            <a:ext cx="4907128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повышения эффективности администрирования табличных пространств СУБД Firebird с применением автоматизированного мониторинга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43 / 61</a:t>
            </a:r>
            <a:endParaRPr lang="en-US" sz="9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7  •  ОШИБКА 10 ИЗ 10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«Исследование...» без указания результата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5364328" cy="4297680"/>
          </a:xfrm>
          <a:prstGeom prst="rect">
            <a:avLst/>
          </a:prstGeom>
          <a:solidFill>
            <a:srgbClr val="FCE4E4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828800"/>
            <a:ext cx="5364328" cy="5486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Text 5"/>
          <p:cNvSpPr/>
          <p:nvPr/>
        </p:nvSpPr>
        <p:spPr>
          <a:xfrm>
            <a:off x="822960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✕  НЕПРАВИЛЬНО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822960" y="2560320"/>
            <a:ext cx="490712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Исследование и сравнение архитектур LLM-агентов для Text-to-SQL на семантическом слое корпоративного хранилища данных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822960" y="4023360"/>
            <a:ext cx="914400" cy="0"/>
          </a:xfrm>
          <a:prstGeom prst="line">
            <a:avLst/>
          </a:prstGeom>
          <a:noFill/>
          <a:ln w="25400">
            <a:solidFill>
              <a:srgbClr val="C0392B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22960" y="411480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Недостатки: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22960" y="443484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«Исследование и сравнение» — процесс, а не результат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822960" y="493776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Не указано, что получено в итоге исследования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822960" y="5440680"/>
            <a:ext cx="4907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Нет практической направленности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958688" y="3657600"/>
            <a:ext cx="274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3600" dirty="0"/>
          </a:p>
        </p:txBody>
      </p:sp>
      <p:sp>
        <p:nvSpPr>
          <p:cNvPr id="15" name="Shape 13"/>
          <p:cNvSpPr/>
          <p:nvPr/>
        </p:nvSpPr>
        <p:spPr>
          <a:xfrm>
            <a:off x="6278728" y="1828800"/>
            <a:ext cx="5364328" cy="4297680"/>
          </a:xfrm>
          <a:prstGeom prst="rect">
            <a:avLst/>
          </a:prstGeom>
          <a:solidFill>
            <a:srgbClr val="E2F0E5"/>
          </a:solidFill>
          <a:ln w="12700">
            <a:solidFill>
              <a:srgbClr val="1E7E3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278728" y="1828800"/>
            <a:ext cx="5364328" cy="548640"/>
          </a:xfrm>
          <a:prstGeom prst="rect">
            <a:avLst/>
          </a:prstGeom>
          <a:solidFill>
            <a:srgbClr val="1E7E34"/>
          </a:solidFill>
          <a:ln/>
        </p:spPr>
      </p:sp>
      <p:sp>
        <p:nvSpPr>
          <p:cNvPr id="17" name="Text 15"/>
          <p:cNvSpPr/>
          <p:nvPr/>
        </p:nvSpPr>
        <p:spPr>
          <a:xfrm>
            <a:off x="6553048" y="182880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  ПРАВИЛЬНО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553048" y="2560320"/>
            <a:ext cx="4907128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выбора архитектуры LLM-агентов для Text-to-SQL на семантическом слое корпоративных хранилищ данных на основе сравнительного анализа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44 / 61</a:t>
            </a:r>
            <a:endParaRPr lang="en-US" sz="9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0F2A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4630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spc="8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8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548640" y="2011680"/>
            <a:ext cx="11094415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Эталонные темы для адаптации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548640" y="4023360"/>
            <a:ext cx="11094415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Готовые темы по основным ИТ-направлениям кафедры 304: ИБ, ПО, методики, модели и алгоритмы. Можно копировать и адаптировать под свою предметную область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548640" y="3840480"/>
            <a:ext cx="1371600" cy="0"/>
          </a:xfrm>
          <a:prstGeom prst="line">
            <a:avLst/>
          </a:prstGeom>
          <a:noFill/>
          <a:ln w="50800">
            <a:solidFill>
              <a:srgbClr val="F4B400"/>
            </a:solidFill>
            <a:prstDash val="solid"/>
          </a:ln>
        </p:spPr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8  •  ЭТАЛОНЫ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Эталонные темы для бакалавра — направление ИБ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Уровень основного результата: методика, комплекс мер, рекомендации, проект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2331720"/>
            <a:ext cx="11094415" cy="777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2331720"/>
            <a:ext cx="73152" cy="7772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8" name="Text 6"/>
          <p:cNvSpPr/>
          <p:nvPr/>
        </p:nvSpPr>
        <p:spPr>
          <a:xfrm>
            <a:off x="731520" y="2404872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" y="2697480"/>
            <a:ext cx="107286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повышения защищённости веб-приложений от SQL-инъекций с применением фреймворка Django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48640" y="3246120"/>
            <a:ext cx="11094415" cy="777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48640" y="3246120"/>
            <a:ext cx="73152" cy="7772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12" name="Text 10"/>
          <p:cNvSpPr/>
          <p:nvPr/>
        </p:nvSpPr>
        <p:spPr>
          <a:xfrm>
            <a:off x="731520" y="3319272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КОМПЛЕКС МЕР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731520" y="3611880"/>
            <a:ext cx="107286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Комплекс мер по обеспечению безопасности персональных данных в ИСПДн с учётом требований ФСТЭК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548640" y="4160520"/>
            <a:ext cx="11094415" cy="777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48640" y="4160520"/>
            <a:ext cx="73152" cy="7772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16" name="Text 14"/>
          <p:cNvSpPr/>
          <p:nvPr/>
        </p:nvSpPr>
        <p:spPr>
          <a:xfrm>
            <a:off x="731520" y="4233672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РЕКОМЕНДАЦИИ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731520" y="4526280"/>
            <a:ext cx="107286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Рекомендации по построению инфраструктуры открытых ключей с применением отечественных алгоритмов ГОСТ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548640" y="5074920"/>
            <a:ext cx="11094415" cy="777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48640" y="5074920"/>
            <a:ext cx="73152" cy="7772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20" name="Text 18"/>
          <p:cNvSpPr/>
          <p:nvPr/>
        </p:nvSpPr>
        <p:spPr>
          <a:xfrm>
            <a:off x="731520" y="5148072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ПРОЕКТ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731520" y="5440680"/>
            <a:ext cx="107286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Проект системы мониторинга событий ИБ на базе KOMRAD Enterprise SIEM с учётом импортозамещения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46 / 61</a:t>
            </a:r>
            <a:endParaRPr lang="en-US" sz="9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8  •  ЭТАЛОНЫ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Эталонные темы для бакалавра — направление ПО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Уровень основного результата: методика, комплекс мер, рекомендации, проект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2331720"/>
            <a:ext cx="11094415" cy="777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2331720"/>
            <a:ext cx="73152" cy="7772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8" name="Text 6"/>
          <p:cNvSpPr/>
          <p:nvPr/>
        </p:nvSpPr>
        <p:spPr>
          <a:xfrm>
            <a:off x="731520" y="2404872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" y="2697480"/>
            <a:ext cx="107286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повышения качества тестирования мобильных приложений на основе автоматизированных сценариев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48640" y="3246120"/>
            <a:ext cx="11094415" cy="777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48640" y="3246120"/>
            <a:ext cx="73152" cy="7772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12" name="Text 10"/>
          <p:cNvSpPr/>
          <p:nvPr/>
        </p:nvSpPr>
        <p:spPr>
          <a:xfrm>
            <a:off x="731520" y="3319272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КОМПЛЕКС МЕР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731520" y="3611880"/>
            <a:ext cx="107286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Комплекс мер по оптимизации производительности микросервисной архитектуры в условиях высокой нагрузки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548640" y="4160520"/>
            <a:ext cx="11094415" cy="777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48640" y="4160520"/>
            <a:ext cx="73152" cy="7772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16" name="Text 14"/>
          <p:cNvSpPr/>
          <p:nvPr/>
        </p:nvSpPr>
        <p:spPr>
          <a:xfrm>
            <a:off x="731520" y="4233672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РЕКОМЕНДАЦИИ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731520" y="4526280"/>
            <a:ext cx="107286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Рекомендации по выбору архитектуры распределённого хранения данных для финтех-приложений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548640" y="5074920"/>
            <a:ext cx="11094415" cy="777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48640" y="5074920"/>
            <a:ext cx="73152" cy="7772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20" name="Text 18"/>
          <p:cNvSpPr/>
          <p:nvPr/>
        </p:nvSpPr>
        <p:spPr>
          <a:xfrm>
            <a:off x="731520" y="5148072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ПРОЕКТ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731520" y="5440680"/>
            <a:ext cx="107286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Проект системы CI/CD на базе GitLab для команды разработки отечественного ПО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47 / 61</a:t>
            </a:r>
            <a:endParaRPr lang="en-US" sz="9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8  •  ЭТАЛОНЫ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Эталонные темы для магистра — методики и способы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Уровень основного результата: способ, методика. Уровень новизны: научно-исследовательский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2331720"/>
            <a:ext cx="11094415" cy="777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2331720"/>
            <a:ext cx="73152" cy="7772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8" name="Text 6"/>
          <p:cNvSpPr/>
          <p:nvPr/>
        </p:nvSpPr>
        <p:spPr>
          <a:xfrm>
            <a:off x="731520" y="2404872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" y="2697480"/>
            <a:ext cx="107286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 автоматизации оптимальной маршрутизации БПЛА с применением корреляционно-экстремальных алгоритмов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48640" y="3246120"/>
            <a:ext cx="11094415" cy="777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48640" y="3246120"/>
            <a:ext cx="73152" cy="7772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12" name="Text 10"/>
          <p:cNvSpPr/>
          <p:nvPr/>
        </p:nvSpPr>
        <p:spPr>
          <a:xfrm>
            <a:off x="731520" y="3319272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731520" y="3611880"/>
            <a:ext cx="107286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 повышения эффективности СЗИ от НСД телекоммуникационной системы предприятия с применением ИИ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548640" y="4160520"/>
            <a:ext cx="11094415" cy="777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48640" y="4160520"/>
            <a:ext cx="73152" cy="7772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16" name="Text 14"/>
          <p:cNvSpPr/>
          <p:nvPr/>
        </p:nvSpPr>
        <p:spPr>
          <a:xfrm>
            <a:off x="731520" y="4233672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731520" y="4526280"/>
            <a:ext cx="107286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оценки эффективности систем защиты информации на основе количественных показателей рисков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548640" y="5074920"/>
            <a:ext cx="11094415" cy="777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48640" y="5074920"/>
            <a:ext cx="73152" cy="7772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20" name="Text 18"/>
          <p:cNvSpPr/>
          <p:nvPr/>
        </p:nvSpPr>
        <p:spPr>
          <a:xfrm>
            <a:off x="731520" y="5148072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731520" y="5440680"/>
            <a:ext cx="107286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выбора средств защиты информации с учётом импортозамещения и санкций иностранных государств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48 / 61</a:t>
            </a:r>
            <a:endParaRPr lang="en-US" sz="9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8  •  ЭТАЛОНЫ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Эталонные темы для магистра — модели и алгоритмы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Уровень основного результата: модель + алгоритм. Седьмой уровень иерархии — частый выбор для ИТ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2331720"/>
            <a:ext cx="11094415" cy="777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2331720"/>
            <a:ext cx="73152" cy="7772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8" name="Text 6"/>
          <p:cNvSpPr/>
          <p:nvPr/>
        </p:nvSpPr>
        <p:spPr>
          <a:xfrm>
            <a:off x="731520" y="2404872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МОДЕЛЬ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731520" y="2697480"/>
            <a:ext cx="107286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Модель оценки рисков при полифармакотерапии на основе байесовского анализа текстов медицинских инструкций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48640" y="3246120"/>
            <a:ext cx="11094415" cy="777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48640" y="3246120"/>
            <a:ext cx="73152" cy="7772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12" name="Text 10"/>
          <p:cNvSpPr/>
          <p:nvPr/>
        </p:nvSpPr>
        <p:spPr>
          <a:xfrm>
            <a:off x="731520" y="3319272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МОДЕЛЬ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731520" y="3611880"/>
            <a:ext cx="107286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Модель угроз для распределённых систем обработки персональных данных в условиях гибридной инфраструктуры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548640" y="4160520"/>
            <a:ext cx="11094415" cy="777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48640" y="4160520"/>
            <a:ext cx="73152" cy="7772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16" name="Text 14"/>
          <p:cNvSpPr/>
          <p:nvPr/>
        </p:nvSpPr>
        <p:spPr>
          <a:xfrm>
            <a:off x="731520" y="4233672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АЛГОРИТМ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731520" y="4526280"/>
            <a:ext cx="107286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Алгоритм адаптивной фильтрации сетевых пакетов с учётом контекста прикладного уровня для снижения ложных срабатываний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548640" y="5074920"/>
            <a:ext cx="11094415" cy="7772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548640" y="5074920"/>
            <a:ext cx="73152" cy="77724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20" name="Text 18"/>
          <p:cNvSpPr/>
          <p:nvPr/>
        </p:nvSpPr>
        <p:spPr>
          <a:xfrm>
            <a:off x="731520" y="5148072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АЛГОРИТМ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731520" y="5440680"/>
            <a:ext cx="1072865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Алгоритм автоматического обнаружения аномалий в логах SIEM на основе глубокого обучения и кластеризации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49 / 61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1  •  ВВЕДЕНИЕ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Как пользоваться этой презентацией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тематических блоков — от теории к практике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48640" y="2286000"/>
            <a:ext cx="3515258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85800" y="2377440"/>
            <a:ext cx="548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1325880" y="2450592"/>
            <a:ext cx="26008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Введение и контекст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246778" y="2286000"/>
            <a:ext cx="3515258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383938" y="2377440"/>
            <a:ext cx="548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5024018" y="2450592"/>
            <a:ext cx="26008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Терминология и научный аппарат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7944917" y="2286000"/>
            <a:ext cx="3515258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082077" y="2377440"/>
            <a:ext cx="548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2"/>
          <p:cNvSpPr/>
          <p:nvPr/>
        </p:nvSpPr>
        <p:spPr>
          <a:xfrm>
            <a:off x="8722157" y="2450592"/>
            <a:ext cx="26008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Тезаурус ВКР: 12 элементов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548640" y="3246120"/>
            <a:ext cx="3515258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85800" y="3337560"/>
            <a:ext cx="548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600" dirty="0"/>
          </a:p>
        </p:txBody>
      </p:sp>
      <p:sp>
        <p:nvSpPr>
          <p:cNvPr id="17" name="Text 15"/>
          <p:cNvSpPr/>
          <p:nvPr/>
        </p:nvSpPr>
        <p:spPr>
          <a:xfrm>
            <a:off x="1325880" y="3410712"/>
            <a:ext cx="26008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Формула темы и иерархия результата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4246778" y="3246120"/>
            <a:ext cx="3515258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383938" y="3337560"/>
            <a:ext cx="548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2600" dirty="0"/>
          </a:p>
        </p:txBody>
      </p:sp>
      <p:sp>
        <p:nvSpPr>
          <p:cNvPr id="20" name="Text 18"/>
          <p:cNvSpPr/>
          <p:nvPr/>
        </p:nvSpPr>
        <p:spPr>
          <a:xfrm>
            <a:off x="5024018" y="3410712"/>
            <a:ext cx="26008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Уровни ОР: бакалавр vs магистр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7944917" y="3246120"/>
            <a:ext cx="3515258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082077" y="3337560"/>
            <a:ext cx="548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2600" dirty="0"/>
          </a:p>
        </p:txBody>
      </p:sp>
      <p:sp>
        <p:nvSpPr>
          <p:cNvPr id="23" name="Text 21"/>
          <p:cNvSpPr/>
          <p:nvPr/>
        </p:nvSpPr>
        <p:spPr>
          <a:xfrm>
            <a:off x="8722157" y="3410712"/>
            <a:ext cx="26008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Элементы новизны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548640" y="4206240"/>
            <a:ext cx="3515258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85800" y="4297680"/>
            <a:ext cx="548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2600" dirty="0"/>
          </a:p>
        </p:txBody>
      </p:sp>
      <p:sp>
        <p:nvSpPr>
          <p:cNvPr id="26" name="Text 24"/>
          <p:cNvSpPr/>
          <p:nvPr/>
        </p:nvSpPr>
        <p:spPr>
          <a:xfrm>
            <a:off x="1325880" y="4370832"/>
            <a:ext cx="26008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типичных ошибок и их исправление</a:t>
            </a:r>
            <a:endParaRPr lang="en-US" sz="1300" dirty="0"/>
          </a:p>
        </p:txBody>
      </p:sp>
      <p:sp>
        <p:nvSpPr>
          <p:cNvPr id="27" name="Shape 25"/>
          <p:cNvSpPr/>
          <p:nvPr/>
        </p:nvSpPr>
        <p:spPr>
          <a:xfrm>
            <a:off x="4246778" y="4206240"/>
            <a:ext cx="3515258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383938" y="4297680"/>
            <a:ext cx="548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2600" dirty="0"/>
          </a:p>
        </p:txBody>
      </p:sp>
      <p:sp>
        <p:nvSpPr>
          <p:cNvPr id="29" name="Text 27"/>
          <p:cNvSpPr/>
          <p:nvPr/>
        </p:nvSpPr>
        <p:spPr>
          <a:xfrm>
            <a:off x="5024018" y="4370832"/>
            <a:ext cx="26008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Эталонные темы для адаптации</a:t>
            </a:r>
            <a:endParaRPr lang="en-US" sz="1300" dirty="0"/>
          </a:p>
        </p:txBody>
      </p:sp>
      <p:sp>
        <p:nvSpPr>
          <p:cNvPr id="30" name="Shape 28"/>
          <p:cNvSpPr/>
          <p:nvPr/>
        </p:nvSpPr>
        <p:spPr>
          <a:xfrm>
            <a:off x="7944917" y="4206240"/>
            <a:ext cx="3515258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8082077" y="4297680"/>
            <a:ext cx="548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2600" dirty="0"/>
          </a:p>
        </p:txBody>
      </p:sp>
      <p:sp>
        <p:nvSpPr>
          <p:cNvPr id="32" name="Text 30"/>
          <p:cNvSpPr/>
          <p:nvPr/>
        </p:nvSpPr>
        <p:spPr>
          <a:xfrm>
            <a:off x="8722157" y="4370832"/>
            <a:ext cx="26008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Чек-листы для проверки</a:t>
            </a:r>
            <a:endParaRPr lang="en-US" sz="1300" dirty="0"/>
          </a:p>
        </p:txBody>
      </p:sp>
      <p:sp>
        <p:nvSpPr>
          <p:cNvPr id="33" name="Shape 31"/>
          <p:cNvSpPr/>
          <p:nvPr/>
        </p:nvSpPr>
        <p:spPr>
          <a:xfrm>
            <a:off x="548640" y="5166360"/>
            <a:ext cx="3515258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685800" y="5257800"/>
            <a:ext cx="548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2600" dirty="0"/>
          </a:p>
        </p:txBody>
      </p:sp>
      <p:sp>
        <p:nvSpPr>
          <p:cNvPr id="35" name="Text 33"/>
          <p:cNvSpPr/>
          <p:nvPr/>
        </p:nvSpPr>
        <p:spPr>
          <a:xfrm>
            <a:off x="1325880" y="5330952"/>
            <a:ext cx="26008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Процесс и нормативная база</a:t>
            </a:r>
            <a:endParaRPr lang="en-US" sz="1300" dirty="0"/>
          </a:p>
        </p:txBody>
      </p:sp>
      <p:sp>
        <p:nvSpPr>
          <p:cNvPr id="36" name="Shape 34"/>
          <p:cNvSpPr/>
          <p:nvPr/>
        </p:nvSpPr>
        <p:spPr>
          <a:xfrm>
            <a:off x="4246778" y="5166360"/>
            <a:ext cx="3515258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4383938" y="5257800"/>
            <a:ext cx="5486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2600" dirty="0"/>
          </a:p>
        </p:txBody>
      </p:sp>
      <p:sp>
        <p:nvSpPr>
          <p:cNvPr id="38" name="Text 36"/>
          <p:cNvSpPr/>
          <p:nvPr/>
        </p:nvSpPr>
        <p:spPr>
          <a:xfrm>
            <a:off x="5024018" y="5330952"/>
            <a:ext cx="260085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Заключение и контакты</a:t>
            </a:r>
            <a:endParaRPr lang="en-US" sz="1300" dirty="0"/>
          </a:p>
        </p:txBody>
      </p:sp>
      <p:sp>
        <p:nvSpPr>
          <p:cNvPr id="39" name="Text 37"/>
          <p:cNvSpPr/>
          <p:nvPr/>
        </p:nvSpPr>
        <p:spPr>
          <a:xfrm>
            <a:off x="548640" y="6126480"/>
            <a:ext cx="1109441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Каждый слайд = одна мысль. Можно проходить курс линейно или использовать как справочник по разделам.</a:t>
            </a:r>
            <a:endParaRPr lang="en-US" sz="1200" dirty="0"/>
          </a:p>
        </p:txBody>
      </p:sp>
      <p:sp>
        <p:nvSpPr>
          <p:cNvPr id="40" name="Text 38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41" name="Text 39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61</a:t>
            </a:r>
            <a:endParaRPr lang="en-US" sz="9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8  •  ЭТАЛОНЫ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Полный тезаурус на одном примере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737360"/>
            <a:ext cx="11094415" cy="77724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6" name="Text 4"/>
          <p:cNvSpPr/>
          <p:nvPr/>
        </p:nvSpPr>
        <p:spPr>
          <a:xfrm>
            <a:off x="777240" y="1783080"/>
            <a:ext cx="1371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4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ТЕМА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777240" y="2057400"/>
            <a:ext cx="10637215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 повышения эффективности СЗИ от НСД телекоммуникационной системы предприятия с применением ИИ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48640" y="2697480"/>
            <a:ext cx="3560978" cy="81153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85800" y="2770632"/>
            <a:ext cx="328665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ПРОБЛЕМА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685800" y="3026664"/>
            <a:ext cx="328665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Существующие СЗИ от НСД не учитывают аномалии поведения пользователей в реальном времени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4246778" y="2697480"/>
            <a:ext cx="3560978" cy="81153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383938" y="2770632"/>
            <a:ext cx="328665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ОБЪЕКТ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4383938" y="3026664"/>
            <a:ext cx="328665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Процесс защиты информации от НСД в телекоммуникационной системе предприятия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7944917" y="2697480"/>
            <a:ext cx="3560978" cy="81153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082077" y="2770632"/>
            <a:ext cx="328665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ПРЕДМЕТ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8082077" y="3026664"/>
            <a:ext cx="328665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Существующие способы и алгоритмы выявления аномалий доступа к информационным ресурсам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548640" y="3600450"/>
            <a:ext cx="3560978" cy="81153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85800" y="3673602"/>
            <a:ext cx="328665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ЦЕЛЬ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685800" y="3929634"/>
            <a:ext cx="328665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Повышение эффективности СЗИ от НСД телекоммуникационной системы предприятия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4246778" y="3600450"/>
            <a:ext cx="3560978" cy="81153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383938" y="3673602"/>
            <a:ext cx="328665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ГИПОТЕЗА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4383938" y="3929634"/>
            <a:ext cx="328665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Применение ИИ для анализа поведения пользователей повысит эффективность выявления НСД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7944917" y="3600450"/>
            <a:ext cx="3560978" cy="81153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8082077" y="3673602"/>
            <a:ext cx="328665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ЗАДАЧИ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8082077" y="3929634"/>
            <a:ext cx="328665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Анализ существующих СЗИ → выявление недостатков → разработка способа → апробация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48640" y="4503420"/>
            <a:ext cx="3560978" cy="81153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85800" y="4576572"/>
            <a:ext cx="328665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НОВИЗНА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685800" y="4832604"/>
            <a:ext cx="328665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Новый способ интеграции ИИ-модуля анализа поведения в существующие СЗИ от НСД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4246778" y="4503420"/>
            <a:ext cx="3560978" cy="81153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4383938" y="4576572"/>
            <a:ext cx="328665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ЦЕННОСТЬ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4383938" y="4832604"/>
            <a:ext cx="328665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Прототип ИИ-модуля и рекомендации по его внедрению в системы класса IDS/IPS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7944917" y="4503420"/>
            <a:ext cx="3560978" cy="81153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8082077" y="4576572"/>
            <a:ext cx="328665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РЕЗУЛЬТАТЫ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8082077" y="4832604"/>
            <a:ext cx="328665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Способ повышения эффективности СЗИ от НСД с применением ИИ (на защиту)</a:t>
            </a:r>
            <a:endParaRPr lang="en-US" sz="900" dirty="0"/>
          </a:p>
        </p:txBody>
      </p:sp>
      <p:sp>
        <p:nvSpPr>
          <p:cNvPr id="35" name="Shape 33"/>
          <p:cNvSpPr/>
          <p:nvPr/>
        </p:nvSpPr>
        <p:spPr>
          <a:xfrm>
            <a:off x="548640" y="5406390"/>
            <a:ext cx="3560978" cy="81153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685800" y="5479542"/>
            <a:ext cx="328665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АПРОБАЦИЯ</a:t>
            </a:r>
            <a:endParaRPr lang="en-US" sz="900" dirty="0"/>
          </a:p>
        </p:txBody>
      </p:sp>
      <p:sp>
        <p:nvSpPr>
          <p:cNvPr id="37" name="Text 35"/>
          <p:cNvSpPr/>
          <p:nvPr/>
        </p:nvSpPr>
        <p:spPr>
          <a:xfrm>
            <a:off x="685800" y="5735574"/>
            <a:ext cx="328665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Публикация в студенческом сборнике МАИ-2026, акт о внедрении в ГК «МАСКОМ»</a:t>
            </a:r>
            <a:endParaRPr lang="en-US" sz="900" dirty="0"/>
          </a:p>
        </p:txBody>
      </p:sp>
      <p:sp>
        <p:nvSpPr>
          <p:cNvPr id="38" name="Shape 36"/>
          <p:cNvSpPr/>
          <p:nvPr/>
        </p:nvSpPr>
        <p:spPr>
          <a:xfrm>
            <a:off x="4246778" y="5406390"/>
            <a:ext cx="3560978" cy="81153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4383938" y="5479542"/>
            <a:ext cx="328665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СТРУКТУРА</a:t>
            </a:r>
            <a:endParaRPr lang="en-US" sz="900" dirty="0"/>
          </a:p>
        </p:txBody>
      </p:sp>
      <p:sp>
        <p:nvSpPr>
          <p:cNvPr id="40" name="Text 38"/>
          <p:cNvSpPr/>
          <p:nvPr/>
        </p:nvSpPr>
        <p:spPr>
          <a:xfrm>
            <a:off x="4383938" y="5735574"/>
            <a:ext cx="3286658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Введение, 4 главы (анализ, разработка, реализация, апробация), заключение, приложения</a:t>
            </a:r>
            <a:endParaRPr lang="en-US" sz="900" dirty="0"/>
          </a:p>
        </p:txBody>
      </p:sp>
      <p:sp>
        <p:nvSpPr>
          <p:cNvPr id="41" name="Text 39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42" name="Text 40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 / 61</a:t>
            </a:r>
            <a:endParaRPr lang="en-US" sz="9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solidFill>
          <a:srgbClr val="0F2A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4630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spc="8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9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548640" y="2011680"/>
            <a:ext cx="11094415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Чек-листы для проверки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548640" y="4023360"/>
            <a:ext cx="11094415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Сердце практической части. Контрольные листы для самопроверки темы, тезауруса и подготовки к защите. Готовые к печати и применению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548640" y="3840480"/>
            <a:ext cx="1371600" cy="0"/>
          </a:xfrm>
          <a:prstGeom prst="line">
            <a:avLst/>
          </a:prstGeom>
          <a:noFill/>
          <a:ln w="50800">
            <a:solidFill>
              <a:srgbClr val="F4B400"/>
            </a:solidFill>
            <a:prstDash val="solid"/>
          </a:ln>
        </p:spPr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9  •  ЧЕК-ЛИСТ 1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Проверка темы ВКР (10 пунктов)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Если хотя бы один пункт не отмечен — тему нужно дорабатывать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228600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05840" y="228600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1463040" y="2286000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теме есть основной результат (методика, способ, модель и т.д.)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548640" y="2656332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05840" y="2656332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1463040" y="2656332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Тема не начинается с «Исследование...», «Анализ...», «Разработка ПО»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548640" y="3026664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05840" y="3026664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1463040" y="3026664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теме указан объект исследования (процесс или система)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548640" y="3396996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05840" y="3396996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1463040" y="3396996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теме указан предмет исследования (что именно модифицируется)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548640" y="3767328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005840" y="376732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1463040" y="3767328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Есть «фишка» — элемент новизны или ограничение области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548640" y="413766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1005840" y="413766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1463040" y="4137660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Уровень основного результата соответствует уровню работы (бакалавр/магистр)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548640" y="4507992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005840" y="4507992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1463040" y="4507992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Тема не использует «программная реализация», «веб-приложение», «бот» как результат</a:t>
            </a:r>
            <a:endParaRPr lang="en-US" sz="1300" dirty="0"/>
          </a:p>
        </p:txBody>
      </p:sp>
      <p:sp>
        <p:nvSpPr>
          <p:cNvPr id="27" name="Shape 25"/>
          <p:cNvSpPr/>
          <p:nvPr/>
        </p:nvSpPr>
        <p:spPr>
          <a:xfrm>
            <a:off x="548640" y="4878324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1005840" y="4878324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1463040" y="4878324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Тема имеет смысл и понятна без чтения работы</a:t>
            </a:r>
            <a:endParaRPr lang="en-US" sz="1300" dirty="0"/>
          </a:p>
        </p:txBody>
      </p:sp>
      <p:sp>
        <p:nvSpPr>
          <p:cNvPr id="30" name="Shape 28"/>
          <p:cNvSpPr/>
          <p:nvPr/>
        </p:nvSpPr>
        <p:spPr>
          <a:xfrm>
            <a:off x="548640" y="5248656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1005840" y="5248656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9.</a:t>
            </a:r>
            <a:endParaRPr lang="en-US" sz="1300" dirty="0"/>
          </a:p>
        </p:txBody>
      </p:sp>
      <p:sp>
        <p:nvSpPr>
          <p:cNvPr id="32" name="Text 30"/>
          <p:cNvSpPr/>
          <p:nvPr/>
        </p:nvSpPr>
        <p:spPr>
          <a:xfrm>
            <a:off x="1463040" y="5248656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Тема согласована с руководителем и кафедрой</a:t>
            </a:r>
            <a:endParaRPr lang="en-US" sz="1300" dirty="0"/>
          </a:p>
        </p:txBody>
      </p:sp>
      <p:sp>
        <p:nvSpPr>
          <p:cNvPr id="33" name="Shape 31"/>
          <p:cNvSpPr/>
          <p:nvPr/>
        </p:nvSpPr>
        <p:spPr>
          <a:xfrm>
            <a:off x="548640" y="5618988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1005840" y="561898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</a:t>
            </a:r>
            <a:endParaRPr lang="en-US" sz="1300" dirty="0"/>
          </a:p>
        </p:txBody>
      </p:sp>
      <p:sp>
        <p:nvSpPr>
          <p:cNvPr id="35" name="Text 33"/>
          <p:cNvSpPr/>
          <p:nvPr/>
        </p:nvSpPr>
        <p:spPr>
          <a:xfrm>
            <a:off x="1463040" y="5618988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Тема не дублирует существующие диссертации и прошлые ВКР</a:t>
            </a:r>
            <a:endParaRPr lang="en-US" sz="1300" dirty="0"/>
          </a:p>
        </p:txBody>
      </p:sp>
      <p:sp>
        <p:nvSpPr>
          <p:cNvPr id="36" name="Text 34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37" name="Text 35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52 / 61</a:t>
            </a:r>
            <a:endParaRPr lang="en-US" sz="9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9  •  ЧЕК-ЛИСТ 2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Проверка тезауруса (12 элементов)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228600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05840" y="228600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1463040" y="2286000"/>
            <a:ext cx="10088575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Тема — есть, проверена по чек-листу 1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548640" y="259461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05840" y="259461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1463040" y="2594610"/>
            <a:ext cx="10088575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Проблема — описано, что не нравится в текущем состоянии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548640" y="290322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005840" y="290322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1463040" y="2903220"/>
            <a:ext cx="10088575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Объект исследования — указан процесс или система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548640" y="321183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005840" y="321183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1463040" y="3211830"/>
            <a:ext cx="10088575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Предмет исследования — указано, что именно исследуется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548640" y="352044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05840" y="352044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1463040" y="3520440"/>
            <a:ext cx="10088575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Цель — сформулирована как состояние (повышение / снижение)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548640" y="382905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005840" y="382905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1463040" y="3829050"/>
            <a:ext cx="10088575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Гипотеза — предположение о том, что даст основной результат</a:t>
            </a:r>
            <a:endParaRPr lang="en-US" sz="1300" dirty="0"/>
          </a:p>
        </p:txBody>
      </p:sp>
      <p:sp>
        <p:nvSpPr>
          <p:cNvPr id="23" name="Shape 21"/>
          <p:cNvSpPr/>
          <p:nvPr/>
        </p:nvSpPr>
        <p:spPr>
          <a:xfrm>
            <a:off x="548640" y="413766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1005840" y="413766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1463040" y="4137660"/>
            <a:ext cx="10088575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Задачи — декомпозиция цели в 4-6 пунктов</a:t>
            </a:r>
            <a:endParaRPr lang="en-US" sz="1300" dirty="0"/>
          </a:p>
        </p:txBody>
      </p:sp>
      <p:sp>
        <p:nvSpPr>
          <p:cNvPr id="26" name="Shape 24"/>
          <p:cNvSpPr/>
          <p:nvPr/>
        </p:nvSpPr>
        <p:spPr>
          <a:xfrm>
            <a:off x="548640" y="444627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1005840" y="444627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1463040" y="4446270"/>
            <a:ext cx="10088575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Новизна — указана с привязкой к 4 типам (бак.) или 4 типам (маг.)</a:t>
            </a:r>
            <a:endParaRPr lang="en-US" sz="1300" dirty="0"/>
          </a:p>
        </p:txBody>
      </p:sp>
      <p:sp>
        <p:nvSpPr>
          <p:cNvPr id="29" name="Shape 27"/>
          <p:cNvSpPr/>
          <p:nvPr/>
        </p:nvSpPr>
        <p:spPr>
          <a:xfrm>
            <a:off x="548640" y="475488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1005840" y="475488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9.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1463040" y="4754880"/>
            <a:ext cx="10088575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Практическая ценность — кому полезно, что внедряется</a:t>
            </a:r>
            <a:endParaRPr lang="en-US" sz="1300" dirty="0"/>
          </a:p>
        </p:txBody>
      </p:sp>
      <p:sp>
        <p:nvSpPr>
          <p:cNvPr id="32" name="Shape 30"/>
          <p:cNvSpPr/>
          <p:nvPr/>
        </p:nvSpPr>
        <p:spPr>
          <a:xfrm>
            <a:off x="548640" y="506349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05840" y="506349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1463040" y="5063490"/>
            <a:ext cx="10088575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Результаты на защиту — совпадают с основным результатом темы</a:t>
            </a:r>
            <a:endParaRPr lang="en-US" sz="1300" dirty="0"/>
          </a:p>
        </p:txBody>
      </p:sp>
      <p:sp>
        <p:nvSpPr>
          <p:cNvPr id="35" name="Shape 33"/>
          <p:cNvSpPr/>
          <p:nvPr/>
        </p:nvSpPr>
        <p:spPr>
          <a:xfrm>
            <a:off x="548640" y="537210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1005840" y="537210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11.</a:t>
            </a:r>
            <a:endParaRPr lang="en-US" sz="1300" dirty="0"/>
          </a:p>
        </p:txBody>
      </p:sp>
      <p:sp>
        <p:nvSpPr>
          <p:cNvPr id="37" name="Text 35"/>
          <p:cNvSpPr/>
          <p:nvPr/>
        </p:nvSpPr>
        <p:spPr>
          <a:xfrm>
            <a:off x="1463040" y="5372100"/>
            <a:ext cx="10088575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Апробация — публикации, конференции, акты внедрения</a:t>
            </a:r>
            <a:endParaRPr lang="en-US" sz="1300" dirty="0"/>
          </a:p>
        </p:txBody>
      </p:sp>
      <p:sp>
        <p:nvSpPr>
          <p:cNvPr id="38" name="Shape 36"/>
          <p:cNvSpPr/>
          <p:nvPr/>
        </p:nvSpPr>
        <p:spPr>
          <a:xfrm>
            <a:off x="548640" y="568071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1005840" y="568071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12.</a:t>
            </a:r>
            <a:endParaRPr lang="en-US" sz="1300" dirty="0"/>
          </a:p>
        </p:txBody>
      </p:sp>
      <p:sp>
        <p:nvSpPr>
          <p:cNvPr id="40" name="Text 38"/>
          <p:cNvSpPr/>
          <p:nvPr/>
        </p:nvSpPr>
        <p:spPr>
          <a:xfrm>
            <a:off x="1463040" y="5680710"/>
            <a:ext cx="10088575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Структура работы — соответствует требованиям кафедры 304</a:t>
            </a:r>
            <a:endParaRPr lang="en-US" sz="1300" dirty="0"/>
          </a:p>
        </p:txBody>
      </p:sp>
      <p:sp>
        <p:nvSpPr>
          <p:cNvPr id="41" name="Text 39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42" name="Text 40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53 / 61</a:t>
            </a:r>
            <a:endParaRPr lang="en-US" sz="9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9  •  ЧЕК-ЛИСТ 3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Согласованность логики (8 связей)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Каждая связь должна прослеживаться в тексте работы и в защитной речи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228600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05840" y="228600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1463040" y="2286000"/>
            <a:ext cx="10088575" cy="417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Тема ↔ Цель: тема обеспечивает достижение цели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548640" y="2748915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05840" y="2748915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1463040" y="2748915"/>
            <a:ext cx="10088575" cy="417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Тема ↔ Объект: основной результат относится к объекту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548640" y="321183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05840" y="321183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1463040" y="3211830"/>
            <a:ext cx="10088575" cy="417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Цель ↔ Гипотеза: гипотеза проверяет, достигнута ли цель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548640" y="3674745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05840" y="3674745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1463040" y="3674745"/>
            <a:ext cx="10088575" cy="417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Гипотеза ↔ Задачи: задачи проверяют гипотезу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548640" y="413766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005840" y="413766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1463040" y="4137660"/>
            <a:ext cx="10088575" cy="417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Задачи ↔ Главы: каждой задаче соответствует глава или раздел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548640" y="4600575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1005840" y="4600575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1463040" y="4600575"/>
            <a:ext cx="10088575" cy="417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Задачи ↔ Результаты: результаты — это решённые задачи</a:t>
            </a:r>
            <a:endParaRPr lang="en-US" sz="1300" dirty="0"/>
          </a:p>
        </p:txBody>
      </p:sp>
      <p:sp>
        <p:nvSpPr>
          <p:cNvPr id="24" name="Shape 22"/>
          <p:cNvSpPr/>
          <p:nvPr/>
        </p:nvSpPr>
        <p:spPr>
          <a:xfrm>
            <a:off x="548640" y="506349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005840" y="506349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1463040" y="5063490"/>
            <a:ext cx="10088575" cy="417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Новизна ↔ Результаты: новизна обоснована результатами</a:t>
            </a:r>
            <a:endParaRPr lang="en-US" sz="1300" dirty="0"/>
          </a:p>
        </p:txBody>
      </p:sp>
      <p:sp>
        <p:nvSpPr>
          <p:cNvPr id="27" name="Shape 25"/>
          <p:cNvSpPr/>
          <p:nvPr/>
        </p:nvSpPr>
        <p:spPr>
          <a:xfrm>
            <a:off x="548640" y="5526405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1005840" y="5526405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1463040" y="5526405"/>
            <a:ext cx="10088575" cy="417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Апробация ↔ Результаты: что обкатано — то и выносится на защиту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54 / 61</a:t>
            </a:r>
            <a:endParaRPr lang="en-US" sz="9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9  •  ЧЕК-ЛИСТ 4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Подготовка к защите (студенту, 10 пунктов)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228600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05840" y="228600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1463040" y="2286000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Текст ВКР сверстан, прошёл нормоконтроль и подписан руководителем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548640" y="2656332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05840" y="2656332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1463040" y="2656332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Презентация подготовлена: 12-15 слайдов, формула темы на слайде 1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548640" y="3026664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005840" y="3026664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1463040" y="3026664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Защитная речь — 7-10 минут, отрепетирована вслух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548640" y="3396996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005840" y="3396996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1463040" y="3396996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Заполнен лист тезауруса (12 элементов) — на всякий случай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548640" y="3767328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05840" y="376732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1463040" y="3767328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Есть акт о внедрении или подтверждение апробации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548640" y="413766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005840" y="413766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1463040" y="4137660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Подготовлен раздаточный материал (выжимка темы и ОР для комиссии)</a:t>
            </a:r>
            <a:endParaRPr lang="en-US" sz="1300" dirty="0"/>
          </a:p>
        </p:txBody>
      </p:sp>
      <p:sp>
        <p:nvSpPr>
          <p:cNvPr id="23" name="Shape 21"/>
          <p:cNvSpPr/>
          <p:nvPr/>
        </p:nvSpPr>
        <p:spPr>
          <a:xfrm>
            <a:off x="548640" y="4507992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1005840" y="4507992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1463040" y="4507992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Проработаны типовые вопросы: новизна, практическая ценность, ограничения</a:t>
            </a:r>
            <a:endParaRPr lang="en-US" sz="1300" dirty="0"/>
          </a:p>
        </p:txBody>
      </p:sp>
      <p:sp>
        <p:nvSpPr>
          <p:cNvPr id="26" name="Shape 24"/>
          <p:cNvSpPr/>
          <p:nvPr/>
        </p:nvSpPr>
        <p:spPr>
          <a:xfrm>
            <a:off x="548640" y="4878324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1005840" y="4878324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1463040" y="4878324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Разобрано, чем работа отличается от похожих диссертаций (5-10 ссылок)</a:t>
            </a:r>
            <a:endParaRPr lang="en-US" sz="1300" dirty="0"/>
          </a:p>
        </p:txBody>
      </p:sp>
      <p:sp>
        <p:nvSpPr>
          <p:cNvPr id="29" name="Shape 27"/>
          <p:cNvSpPr/>
          <p:nvPr/>
        </p:nvSpPr>
        <p:spPr>
          <a:xfrm>
            <a:off x="548640" y="5248656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1005840" y="5248656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9.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1463040" y="5248656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Подписи руководителя, рецензента, нормоконтролёра — собраны</a:t>
            </a:r>
            <a:endParaRPr lang="en-US" sz="1300" dirty="0"/>
          </a:p>
        </p:txBody>
      </p:sp>
      <p:sp>
        <p:nvSpPr>
          <p:cNvPr id="32" name="Shape 30"/>
          <p:cNvSpPr/>
          <p:nvPr/>
        </p:nvSpPr>
        <p:spPr>
          <a:xfrm>
            <a:off x="548640" y="5618988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05840" y="561898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1463040" y="5618988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Документы для архива кафедры — оформлены</a:t>
            </a:r>
            <a:endParaRPr lang="en-US" sz="1300" dirty="0"/>
          </a:p>
        </p:txBody>
      </p:sp>
      <p:sp>
        <p:nvSpPr>
          <p:cNvPr id="35" name="Text 33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55 / 61</a:t>
            </a:r>
            <a:endParaRPr lang="en-US" sz="9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9  •  ЧЕК-ЛИСТ 5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Для научного руководителя (10 пунктов)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228600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05840" y="228600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1463040" y="2286000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Тема студента сформулирована по формуле: ОР + ПИ + ОИ + Фишка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548640" y="2656332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05840" y="2656332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1463040" y="2656332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Уровень ОР соответствует уровню работы (бакалавр/магистр)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548640" y="3026664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005840" y="3026664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1463040" y="3026664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Тезаурус заполнен и проверен на согласованность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548640" y="3396996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005840" y="3396996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1463040" y="3396996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Объект и предмет различимы и не подменяют друг друга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548640" y="3767328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05840" y="376732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1463040" y="3767328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Цель — состояние, не процесс и не разработка ПО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548640" y="4137660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005840" y="4137660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1463040" y="4137660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Гипотеза проверяема через апробацию</a:t>
            </a:r>
            <a:endParaRPr lang="en-US" sz="1300" dirty="0"/>
          </a:p>
        </p:txBody>
      </p:sp>
      <p:sp>
        <p:nvSpPr>
          <p:cNvPr id="23" name="Shape 21"/>
          <p:cNvSpPr/>
          <p:nvPr/>
        </p:nvSpPr>
        <p:spPr>
          <a:xfrm>
            <a:off x="548640" y="4507992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1005840" y="4507992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1463040" y="4507992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Структура работы соответствует требованиям ФГОС и кафедры</a:t>
            </a:r>
            <a:endParaRPr lang="en-US" sz="1300" dirty="0"/>
          </a:p>
        </p:txBody>
      </p:sp>
      <p:sp>
        <p:nvSpPr>
          <p:cNvPr id="26" name="Shape 24"/>
          <p:cNvSpPr/>
          <p:nvPr/>
        </p:nvSpPr>
        <p:spPr>
          <a:xfrm>
            <a:off x="548640" y="4878324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1005840" y="4878324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1463040" y="4878324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Студент может объяснить новизну своими словами</a:t>
            </a:r>
            <a:endParaRPr lang="en-US" sz="1300" dirty="0"/>
          </a:p>
        </p:txBody>
      </p:sp>
      <p:sp>
        <p:nvSpPr>
          <p:cNvPr id="29" name="Shape 27"/>
          <p:cNvSpPr/>
          <p:nvPr/>
        </p:nvSpPr>
        <p:spPr>
          <a:xfrm>
            <a:off x="548640" y="5248656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1005840" y="5248656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9.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1463040" y="5248656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Список литературы соответствует упоминаниям в тексте</a:t>
            </a:r>
            <a:endParaRPr lang="en-US" sz="1300" dirty="0"/>
          </a:p>
        </p:txBody>
      </p:sp>
      <p:sp>
        <p:nvSpPr>
          <p:cNvPr id="32" name="Shape 30"/>
          <p:cNvSpPr/>
          <p:nvPr/>
        </p:nvSpPr>
        <p:spPr>
          <a:xfrm>
            <a:off x="548640" y="5618988"/>
            <a:ext cx="320040" cy="32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F2A4F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05840" y="5618988"/>
            <a:ext cx="457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10.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1463040" y="5618988"/>
            <a:ext cx="10088575" cy="324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Работа прошла внутренний нормоконтроль до сдачи на ГИА</a:t>
            </a:r>
            <a:endParaRPr lang="en-US" sz="1300" dirty="0"/>
          </a:p>
        </p:txBody>
      </p:sp>
      <p:sp>
        <p:nvSpPr>
          <p:cNvPr id="35" name="Text 33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56 / 61</a:t>
            </a:r>
            <a:endParaRPr lang="en-US" sz="9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solidFill>
          <a:srgbClr val="0F2A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4630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spc="8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10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548640" y="2011680"/>
            <a:ext cx="11094415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Процесс и нормативная база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548640" y="4023360"/>
            <a:ext cx="11094415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этапов работы научного руководителя со студентом и нормативная база ФГОС / ГОСТ / ФСТЭК на 2026 год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548640" y="3840480"/>
            <a:ext cx="1371600" cy="0"/>
          </a:xfrm>
          <a:prstGeom prst="line">
            <a:avLst/>
          </a:prstGeom>
          <a:noFill/>
          <a:ln w="50800">
            <a:solidFill>
              <a:srgbClr val="F4B400"/>
            </a:solidFill>
            <a:prstDash val="solid"/>
          </a:ln>
        </p:spPr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10  •  ПРОЦЕСС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этапов работы научного руководителя со студентом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 первой встречи до подписания ВКР перед защитой. Каждый этап имеет свой результат и точку контроля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548640" y="2377440"/>
            <a:ext cx="3515258" cy="1143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31520" y="2560320"/>
            <a:ext cx="777240" cy="777240"/>
          </a:xfrm>
          <a:prstGeom prst="ellipse">
            <a:avLst/>
          </a:prstGeom>
          <a:solidFill>
            <a:srgbClr val="0F2A4F"/>
          </a:solidFill>
          <a:ln/>
        </p:spPr>
      </p:sp>
      <p:sp>
        <p:nvSpPr>
          <p:cNvPr id="8" name="Text 6"/>
          <p:cNvSpPr/>
          <p:nvPr/>
        </p:nvSpPr>
        <p:spPr>
          <a:xfrm>
            <a:off x="731520" y="2560320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1600200" y="2542032"/>
            <a:ext cx="232653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Знакомство со студентом и согласование интересов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246778" y="2377440"/>
            <a:ext cx="3515258" cy="1143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429658" y="2560320"/>
            <a:ext cx="777240" cy="777240"/>
          </a:xfrm>
          <a:prstGeom prst="ellipse">
            <a:avLst/>
          </a:prstGeom>
          <a:solidFill>
            <a:srgbClr val="0F2A4F"/>
          </a:solidFill>
          <a:ln/>
        </p:spPr>
      </p:sp>
      <p:sp>
        <p:nvSpPr>
          <p:cNvPr id="12" name="Text 10"/>
          <p:cNvSpPr/>
          <p:nvPr/>
        </p:nvSpPr>
        <p:spPr>
          <a:xfrm>
            <a:off x="4429658" y="2560320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5298338" y="2542032"/>
            <a:ext cx="232653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Выбор и формулирование темы по формуле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7944917" y="2377440"/>
            <a:ext cx="3515258" cy="1143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8127797" y="2560320"/>
            <a:ext cx="777240" cy="777240"/>
          </a:xfrm>
          <a:prstGeom prst="ellipse">
            <a:avLst/>
          </a:prstGeom>
          <a:solidFill>
            <a:srgbClr val="0F2A4F"/>
          </a:solidFill>
          <a:ln/>
        </p:spPr>
      </p:sp>
      <p:sp>
        <p:nvSpPr>
          <p:cNvPr id="16" name="Text 14"/>
          <p:cNvSpPr/>
          <p:nvPr/>
        </p:nvSpPr>
        <p:spPr>
          <a:xfrm>
            <a:off x="8127797" y="2560320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8996477" y="2542032"/>
            <a:ext cx="232653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Заполнение тезауруса (12 элементов) — лист тезауруса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548640" y="3657600"/>
            <a:ext cx="3515258" cy="1143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731520" y="3840480"/>
            <a:ext cx="777240" cy="777240"/>
          </a:xfrm>
          <a:prstGeom prst="ellipse">
            <a:avLst/>
          </a:prstGeom>
          <a:solidFill>
            <a:srgbClr val="0F2A4F"/>
          </a:solidFill>
          <a:ln/>
        </p:spPr>
      </p:sp>
      <p:sp>
        <p:nvSpPr>
          <p:cNvPr id="20" name="Text 18"/>
          <p:cNvSpPr/>
          <p:nvPr/>
        </p:nvSpPr>
        <p:spPr>
          <a:xfrm>
            <a:off x="731520" y="3840480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1600200" y="3822192"/>
            <a:ext cx="232653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Согласование плана работы и графика консультаций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4246778" y="3657600"/>
            <a:ext cx="3515258" cy="1143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4429658" y="3840480"/>
            <a:ext cx="777240" cy="777240"/>
          </a:xfrm>
          <a:prstGeom prst="ellipse">
            <a:avLst/>
          </a:prstGeom>
          <a:solidFill>
            <a:srgbClr val="0F2A4F"/>
          </a:solidFill>
          <a:ln/>
        </p:spPr>
      </p:sp>
      <p:sp>
        <p:nvSpPr>
          <p:cNvPr id="24" name="Text 22"/>
          <p:cNvSpPr/>
          <p:nvPr/>
        </p:nvSpPr>
        <p:spPr>
          <a:xfrm>
            <a:off x="4429658" y="3840480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2200" dirty="0"/>
          </a:p>
        </p:txBody>
      </p:sp>
      <p:sp>
        <p:nvSpPr>
          <p:cNvPr id="25" name="Text 23"/>
          <p:cNvSpPr/>
          <p:nvPr/>
        </p:nvSpPr>
        <p:spPr>
          <a:xfrm>
            <a:off x="5298338" y="3822192"/>
            <a:ext cx="232653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Анализ литературы и обоснование актуальности</a:t>
            </a:r>
            <a:endParaRPr lang="en-US" sz="1100" dirty="0"/>
          </a:p>
        </p:txBody>
      </p:sp>
      <p:sp>
        <p:nvSpPr>
          <p:cNvPr id="26" name="Shape 24"/>
          <p:cNvSpPr/>
          <p:nvPr/>
        </p:nvSpPr>
        <p:spPr>
          <a:xfrm>
            <a:off x="7944917" y="3657600"/>
            <a:ext cx="3515258" cy="1143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8127797" y="3840480"/>
            <a:ext cx="777240" cy="777240"/>
          </a:xfrm>
          <a:prstGeom prst="ellipse">
            <a:avLst/>
          </a:prstGeom>
          <a:solidFill>
            <a:srgbClr val="0F2A4F"/>
          </a:solidFill>
          <a:ln/>
        </p:spPr>
      </p:sp>
      <p:sp>
        <p:nvSpPr>
          <p:cNvPr id="28" name="Text 26"/>
          <p:cNvSpPr/>
          <p:nvPr/>
        </p:nvSpPr>
        <p:spPr>
          <a:xfrm>
            <a:off x="8127797" y="3840480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2200" dirty="0"/>
          </a:p>
        </p:txBody>
      </p:sp>
      <p:sp>
        <p:nvSpPr>
          <p:cNvPr id="29" name="Text 27"/>
          <p:cNvSpPr/>
          <p:nvPr/>
        </p:nvSpPr>
        <p:spPr>
          <a:xfrm>
            <a:off x="8996477" y="3822192"/>
            <a:ext cx="232653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 основного результата ВКР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548640" y="4937760"/>
            <a:ext cx="3515258" cy="1143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731520" y="5120640"/>
            <a:ext cx="777240" cy="777240"/>
          </a:xfrm>
          <a:prstGeom prst="ellipse">
            <a:avLst/>
          </a:prstGeom>
          <a:solidFill>
            <a:srgbClr val="0F2A4F"/>
          </a:solidFill>
          <a:ln/>
        </p:spPr>
      </p:sp>
      <p:sp>
        <p:nvSpPr>
          <p:cNvPr id="32" name="Text 30"/>
          <p:cNvSpPr/>
          <p:nvPr/>
        </p:nvSpPr>
        <p:spPr>
          <a:xfrm>
            <a:off x="731520" y="5120640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2200" dirty="0"/>
          </a:p>
        </p:txBody>
      </p:sp>
      <p:sp>
        <p:nvSpPr>
          <p:cNvPr id="33" name="Text 31"/>
          <p:cNvSpPr/>
          <p:nvPr/>
        </p:nvSpPr>
        <p:spPr>
          <a:xfrm>
            <a:off x="1600200" y="5102352"/>
            <a:ext cx="232653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Программная реализация / макет / прототип (апробация)</a:t>
            </a:r>
            <a:endParaRPr lang="en-US" sz="1100" dirty="0"/>
          </a:p>
        </p:txBody>
      </p:sp>
      <p:sp>
        <p:nvSpPr>
          <p:cNvPr id="34" name="Shape 32"/>
          <p:cNvSpPr/>
          <p:nvPr/>
        </p:nvSpPr>
        <p:spPr>
          <a:xfrm>
            <a:off x="4246778" y="4937760"/>
            <a:ext cx="3515258" cy="1143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4429658" y="5120640"/>
            <a:ext cx="777240" cy="777240"/>
          </a:xfrm>
          <a:prstGeom prst="ellipse">
            <a:avLst/>
          </a:prstGeom>
          <a:solidFill>
            <a:srgbClr val="0F2A4F"/>
          </a:solidFill>
          <a:ln/>
        </p:spPr>
      </p:sp>
      <p:sp>
        <p:nvSpPr>
          <p:cNvPr id="36" name="Text 34"/>
          <p:cNvSpPr/>
          <p:nvPr/>
        </p:nvSpPr>
        <p:spPr>
          <a:xfrm>
            <a:off x="4429658" y="5120640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</a:t>
            </a:r>
            <a:endParaRPr lang="en-US" sz="2200" dirty="0"/>
          </a:p>
        </p:txBody>
      </p:sp>
      <p:sp>
        <p:nvSpPr>
          <p:cNvPr id="37" name="Text 35"/>
          <p:cNvSpPr/>
          <p:nvPr/>
        </p:nvSpPr>
        <p:spPr>
          <a:xfrm>
            <a:off x="5298338" y="5102352"/>
            <a:ext cx="232653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Написание текста, подготовка к нормоконтролю</a:t>
            </a:r>
            <a:endParaRPr lang="en-US" sz="1100" dirty="0"/>
          </a:p>
        </p:txBody>
      </p:sp>
      <p:sp>
        <p:nvSpPr>
          <p:cNvPr id="38" name="Shape 36"/>
          <p:cNvSpPr/>
          <p:nvPr/>
        </p:nvSpPr>
        <p:spPr>
          <a:xfrm>
            <a:off x="7944917" y="4937760"/>
            <a:ext cx="3515258" cy="114300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8127797" y="5120640"/>
            <a:ext cx="777240" cy="777240"/>
          </a:xfrm>
          <a:prstGeom prst="ellipse">
            <a:avLst/>
          </a:prstGeom>
          <a:solidFill>
            <a:srgbClr val="0F2A4F"/>
          </a:solidFill>
          <a:ln/>
        </p:spPr>
      </p:sp>
      <p:sp>
        <p:nvSpPr>
          <p:cNvPr id="40" name="Text 38"/>
          <p:cNvSpPr/>
          <p:nvPr/>
        </p:nvSpPr>
        <p:spPr>
          <a:xfrm>
            <a:off x="8127797" y="5120640"/>
            <a:ext cx="777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</a:t>
            </a:r>
            <a:endParaRPr lang="en-US" sz="2200" dirty="0"/>
          </a:p>
        </p:txBody>
      </p:sp>
      <p:sp>
        <p:nvSpPr>
          <p:cNvPr id="41" name="Text 39"/>
          <p:cNvSpPr/>
          <p:nvPr/>
        </p:nvSpPr>
        <p:spPr>
          <a:xfrm>
            <a:off x="8996477" y="5102352"/>
            <a:ext cx="232653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Защита, акт о внедрении, оформление архивных документов</a:t>
            </a:r>
            <a:endParaRPr lang="en-US" sz="1100" dirty="0"/>
          </a:p>
        </p:txBody>
      </p:sp>
      <p:sp>
        <p:nvSpPr>
          <p:cNvPr id="42" name="Text 40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43" name="Text 41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58 / 61</a:t>
            </a:r>
            <a:endParaRPr lang="en-US" sz="9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10  •  НОРМАТИВЫ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Нормативная база и сроки кафедры 304 на 2026 год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783080"/>
            <a:ext cx="5455768" cy="4297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783080"/>
            <a:ext cx="5455768" cy="54864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7" name="Text 5"/>
          <p:cNvSpPr/>
          <p:nvPr/>
        </p:nvSpPr>
        <p:spPr>
          <a:xfrm>
            <a:off x="822960" y="178308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4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НОРМАТИВНАЯ БАЗА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822960" y="251460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273-ФЗ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3017520" y="2514600"/>
            <a:ext cx="2712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Закон «Об образовании в РФ» (ст. 59)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822960" y="2953512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Приказ № 636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3017520" y="2953512"/>
            <a:ext cx="2712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Порядок проведения ГИА (Минобрнауки; ред. № 64 / 2025)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822960" y="3392424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ФГОС ВО 09.03.01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3017520" y="3392424"/>
            <a:ext cx="2712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Информатика и вычислительная техника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822960" y="3831336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ФГОС ВО 10.03.01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3017520" y="3831336"/>
            <a:ext cx="2712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Информационная безопасность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822960" y="4270248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ГОСТ 7.32-2017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3017520" y="4270248"/>
            <a:ext cx="2712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Отчёт о НИР. Структура и правила оформления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822960" y="470916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ГОСТ Р 50922-2006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3017520" y="4709160"/>
            <a:ext cx="2712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Защита информации. Основные термины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822960" y="5148072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ГОСТ Р ИСО/МЭК 27000-2021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3017520" y="5148072"/>
            <a:ext cx="2712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Менеджмент ИБ. Общий обзор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822960" y="5586984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ФСТЭК (2024-2026)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3017520" y="5586984"/>
            <a:ext cx="271256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Приказы по защите ПДн, КИИ и ГИС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6187288" y="1783080"/>
            <a:ext cx="5455768" cy="429768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187288" y="1783080"/>
            <a:ext cx="5455768" cy="5486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26" name="Text 24"/>
          <p:cNvSpPr/>
          <p:nvPr/>
        </p:nvSpPr>
        <p:spPr>
          <a:xfrm>
            <a:off x="6461608" y="1783080"/>
            <a:ext cx="490712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4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СРОКИ КАФЕДРЫ 304  •  2026</a:t>
            </a:r>
            <a:endParaRPr lang="en-US" sz="1300" dirty="0"/>
          </a:p>
        </p:txBody>
      </p:sp>
      <p:sp>
        <p:nvSpPr>
          <p:cNvPr id="27" name="Shape 25"/>
          <p:cNvSpPr/>
          <p:nvPr/>
        </p:nvSpPr>
        <p:spPr>
          <a:xfrm>
            <a:off x="6370168" y="2606040"/>
            <a:ext cx="45720" cy="45720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28" name="Text 26"/>
          <p:cNvSpPr/>
          <p:nvPr/>
        </p:nvSpPr>
        <p:spPr>
          <a:xfrm>
            <a:off x="6553048" y="2606040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 03.04.2026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6553048" y="2862072"/>
            <a:ext cx="47699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Срок отработки и согласования тем ВКР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6370168" y="3154680"/>
            <a:ext cx="45720" cy="45720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31" name="Text 29"/>
          <p:cNvSpPr/>
          <p:nvPr/>
        </p:nvSpPr>
        <p:spPr>
          <a:xfrm>
            <a:off x="6553048" y="3154680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 15.04.2026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6553048" y="3410712"/>
            <a:ext cx="47699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Утверждение тем приказом по факультету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6370168" y="3703320"/>
            <a:ext cx="45720" cy="45720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34" name="Text 32"/>
          <p:cNvSpPr/>
          <p:nvPr/>
        </p:nvSpPr>
        <p:spPr>
          <a:xfrm>
            <a:off x="6553048" y="3703320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 15.05.2026</a:t>
            </a:r>
            <a:endParaRPr lang="en-US" sz="1200" dirty="0"/>
          </a:p>
        </p:txBody>
      </p:sp>
      <p:sp>
        <p:nvSpPr>
          <p:cNvPr id="35" name="Text 33"/>
          <p:cNvSpPr/>
          <p:nvPr/>
        </p:nvSpPr>
        <p:spPr>
          <a:xfrm>
            <a:off x="6553048" y="3959352"/>
            <a:ext cx="47699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Сдача чернового варианта руководителю</a:t>
            </a:r>
            <a:endParaRPr lang="en-US" sz="1000" dirty="0"/>
          </a:p>
        </p:txBody>
      </p:sp>
      <p:sp>
        <p:nvSpPr>
          <p:cNvPr id="36" name="Shape 34"/>
          <p:cNvSpPr/>
          <p:nvPr/>
        </p:nvSpPr>
        <p:spPr>
          <a:xfrm>
            <a:off x="6370168" y="4251960"/>
            <a:ext cx="45720" cy="45720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37" name="Text 35"/>
          <p:cNvSpPr/>
          <p:nvPr/>
        </p:nvSpPr>
        <p:spPr>
          <a:xfrm>
            <a:off x="6553048" y="4251960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 30.05.2026</a:t>
            </a:r>
            <a:endParaRPr lang="en-US" sz="1200" dirty="0"/>
          </a:p>
        </p:txBody>
      </p:sp>
      <p:sp>
        <p:nvSpPr>
          <p:cNvPr id="38" name="Text 36"/>
          <p:cNvSpPr/>
          <p:nvPr/>
        </p:nvSpPr>
        <p:spPr>
          <a:xfrm>
            <a:off x="6553048" y="4507992"/>
            <a:ext cx="47699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Внутренняя защита на кафедре (preview)</a:t>
            </a:r>
            <a:endParaRPr lang="en-US" sz="1000" dirty="0"/>
          </a:p>
        </p:txBody>
      </p:sp>
      <p:sp>
        <p:nvSpPr>
          <p:cNvPr id="39" name="Shape 37"/>
          <p:cNvSpPr/>
          <p:nvPr/>
        </p:nvSpPr>
        <p:spPr>
          <a:xfrm>
            <a:off x="6370168" y="4800600"/>
            <a:ext cx="45720" cy="45720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40" name="Text 38"/>
          <p:cNvSpPr/>
          <p:nvPr/>
        </p:nvSpPr>
        <p:spPr>
          <a:xfrm>
            <a:off x="6553048" y="4800600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 10.06.2026</a:t>
            </a:r>
            <a:endParaRPr lang="en-US" sz="1200" dirty="0"/>
          </a:p>
        </p:txBody>
      </p:sp>
      <p:sp>
        <p:nvSpPr>
          <p:cNvPr id="41" name="Text 39"/>
          <p:cNvSpPr/>
          <p:nvPr/>
        </p:nvSpPr>
        <p:spPr>
          <a:xfrm>
            <a:off x="6553048" y="5056632"/>
            <a:ext cx="47699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Нормоконтроль завершённой работы</a:t>
            </a:r>
            <a:endParaRPr lang="en-US" sz="1000" dirty="0"/>
          </a:p>
        </p:txBody>
      </p:sp>
      <p:sp>
        <p:nvSpPr>
          <p:cNvPr id="42" name="Shape 40"/>
          <p:cNvSpPr/>
          <p:nvPr/>
        </p:nvSpPr>
        <p:spPr>
          <a:xfrm>
            <a:off x="6370168" y="5349240"/>
            <a:ext cx="45720" cy="45720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43" name="Text 41"/>
          <p:cNvSpPr/>
          <p:nvPr/>
        </p:nvSpPr>
        <p:spPr>
          <a:xfrm>
            <a:off x="6553048" y="5349240"/>
            <a:ext cx="1737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середина июня</a:t>
            </a:r>
            <a:endParaRPr lang="en-US" sz="1200" dirty="0"/>
          </a:p>
        </p:txBody>
      </p:sp>
      <p:sp>
        <p:nvSpPr>
          <p:cNvPr id="44" name="Text 42"/>
          <p:cNvSpPr/>
          <p:nvPr/>
        </p:nvSpPr>
        <p:spPr>
          <a:xfrm>
            <a:off x="6553048" y="5605272"/>
            <a:ext cx="476996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Защита ВКР перед ГИА</a:t>
            </a:r>
            <a:endParaRPr lang="en-US" sz="1000" dirty="0"/>
          </a:p>
        </p:txBody>
      </p:sp>
      <p:sp>
        <p:nvSpPr>
          <p:cNvPr id="45" name="Text 43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46" name="Text 44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59 / 61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F2A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4630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spc="8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2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548640" y="2011680"/>
            <a:ext cx="11094415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Терминология ВКР и научного аппарата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548640" y="4023360"/>
            <a:ext cx="11094415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Прежде чем формулировать тему — разводим понятия, которые часто путают: ВКР, ВКРБ, ВКРМ, ИБ, ЗИ, БИ, объект, предмет, цель, результат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548640" y="3840480"/>
            <a:ext cx="1371600" cy="0"/>
          </a:xfrm>
          <a:prstGeom prst="line">
            <a:avLst/>
          </a:prstGeom>
          <a:noFill/>
          <a:ln w="50800">
            <a:solidFill>
              <a:srgbClr val="F4B400"/>
            </a:solidFill>
            <a:prstDash val="solid"/>
          </a:ln>
        </p:spPr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11  •  ЗАКЛЮЧЕНИЕ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Квинтэссенция методики в 7 принципах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828800"/>
            <a:ext cx="2636444" cy="21488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828800"/>
            <a:ext cx="2636444" cy="4572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7" name="Text 5"/>
          <p:cNvSpPr/>
          <p:nvPr/>
        </p:nvSpPr>
        <p:spPr>
          <a:xfrm>
            <a:off x="731520" y="1828800"/>
            <a:ext cx="227068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731520" y="2423160"/>
            <a:ext cx="22706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Тема — это формула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731520" y="3108960"/>
            <a:ext cx="227068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ОР + ПИ + ОИ + «Фишка». Без хотя бы трёх компонентов тема не считается сформулированной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3322244" y="1828800"/>
            <a:ext cx="2636444" cy="21488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3322244" y="1828800"/>
            <a:ext cx="2636444" cy="4572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12" name="Text 10"/>
          <p:cNvSpPr/>
          <p:nvPr/>
        </p:nvSpPr>
        <p:spPr>
          <a:xfrm>
            <a:off x="3505124" y="1828800"/>
            <a:ext cx="227068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505124" y="2423160"/>
            <a:ext cx="22706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Цель — это состояние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505124" y="3108960"/>
            <a:ext cx="227068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Не разработка, не создание. Повышение, увеличение, снижение — то, что измеримо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6095848" y="1828800"/>
            <a:ext cx="2636444" cy="21488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095848" y="1828800"/>
            <a:ext cx="2636444" cy="4572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17" name="Text 15"/>
          <p:cNvSpPr/>
          <p:nvPr/>
        </p:nvSpPr>
        <p:spPr>
          <a:xfrm>
            <a:off x="6278728" y="1828800"/>
            <a:ext cx="227068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6278728" y="2423160"/>
            <a:ext cx="22706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Объект ≠ Предмет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278728" y="3108960"/>
            <a:ext cx="227068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Объект — где проблема. Предмет — что исследуем. Это разные сущности, не путать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8869451" y="1828800"/>
            <a:ext cx="2636444" cy="21488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8869451" y="1828800"/>
            <a:ext cx="2636444" cy="4572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22" name="Text 20"/>
          <p:cNvSpPr/>
          <p:nvPr/>
        </p:nvSpPr>
        <p:spPr>
          <a:xfrm>
            <a:off x="9052331" y="1828800"/>
            <a:ext cx="227068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9052331" y="2423160"/>
            <a:ext cx="22706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Программа — не результат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9052331" y="3108960"/>
            <a:ext cx="227068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ПО, веб-приложение, бот — это способ апробации. Результат — это методика, способ, модель</a:t>
            </a:r>
            <a:endParaRPr lang="en-US" sz="1000" dirty="0"/>
          </a:p>
        </p:txBody>
      </p:sp>
      <p:sp>
        <p:nvSpPr>
          <p:cNvPr id="25" name="Shape 23"/>
          <p:cNvSpPr/>
          <p:nvPr/>
        </p:nvSpPr>
        <p:spPr>
          <a:xfrm>
            <a:off x="548640" y="4114800"/>
            <a:ext cx="2636444" cy="21488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548640" y="4114800"/>
            <a:ext cx="2636444" cy="4572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27" name="Text 25"/>
          <p:cNvSpPr/>
          <p:nvPr/>
        </p:nvSpPr>
        <p:spPr>
          <a:xfrm>
            <a:off x="731520" y="4114800"/>
            <a:ext cx="227068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731520" y="4709160"/>
            <a:ext cx="22706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элементов — обязательны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731520" y="5394960"/>
            <a:ext cx="227068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Тезаурус — несущая конструкция. Все 12 элементов прорабатываются ДО написания работы</a:t>
            </a:r>
            <a:endParaRPr lang="en-US" sz="1000" dirty="0"/>
          </a:p>
        </p:txBody>
      </p:sp>
      <p:sp>
        <p:nvSpPr>
          <p:cNvPr id="30" name="Shape 28"/>
          <p:cNvSpPr/>
          <p:nvPr/>
        </p:nvSpPr>
        <p:spPr>
          <a:xfrm>
            <a:off x="3322244" y="4114800"/>
            <a:ext cx="2636444" cy="21488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3322244" y="4114800"/>
            <a:ext cx="2636444" cy="4572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32" name="Text 30"/>
          <p:cNvSpPr/>
          <p:nvPr/>
        </p:nvSpPr>
        <p:spPr>
          <a:xfrm>
            <a:off x="3505124" y="4114800"/>
            <a:ext cx="227068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300" dirty="0"/>
          </a:p>
        </p:txBody>
      </p:sp>
      <p:sp>
        <p:nvSpPr>
          <p:cNvPr id="33" name="Text 31"/>
          <p:cNvSpPr/>
          <p:nvPr/>
        </p:nvSpPr>
        <p:spPr>
          <a:xfrm>
            <a:off x="3505124" y="4709160"/>
            <a:ext cx="22706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Уровень соответствует ВКР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3505124" y="5394960"/>
            <a:ext cx="227068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Бакалавр — методика и проект. Магистр — способ и модель. Не путать</a:t>
            </a:r>
            <a:endParaRPr lang="en-US" sz="1000" dirty="0"/>
          </a:p>
        </p:txBody>
      </p:sp>
      <p:sp>
        <p:nvSpPr>
          <p:cNvPr id="35" name="Shape 33"/>
          <p:cNvSpPr/>
          <p:nvPr/>
        </p:nvSpPr>
        <p:spPr>
          <a:xfrm>
            <a:off x="6095848" y="4114800"/>
            <a:ext cx="2636444" cy="214884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6095848" y="4114800"/>
            <a:ext cx="2636444" cy="4572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37" name="Text 35"/>
          <p:cNvSpPr/>
          <p:nvPr/>
        </p:nvSpPr>
        <p:spPr>
          <a:xfrm>
            <a:off x="6278728" y="4114800"/>
            <a:ext cx="227068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07</a:t>
            </a:r>
            <a:endParaRPr lang="en-US" sz="1300" dirty="0"/>
          </a:p>
        </p:txBody>
      </p:sp>
      <p:sp>
        <p:nvSpPr>
          <p:cNvPr id="38" name="Text 36"/>
          <p:cNvSpPr/>
          <p:nvPr/>
        </p:nvSpPr>
        <p:spPr>
          <a:xfrm>
            <a:off x="6278728" y="4709160"/>
            <a:ext cx="227068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Согласованность важнее красоты</a:t>
            </a:r>
            <a:endParaRPr lang="en-US" sz="1400" dirty="0"/>
          </a:p>
        </p:txBody>
      </p:sp>
      <p:sp>
        <p:nvSpPr>
          <p:cNvPr id="39" name="Text 37"/>
          <p:cNvSpPr/>
          <p:nvPr/>
        </p:nvSpPr>
        <p:spPr>
          <a:xfrm>
            <a:off x="6278728" y="5394960"/>
            <a:ext cx="227068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Тема, цель, гипотеза, задачи, результаты — должны быть проверяемо связаны</a:t>
            </a:r>
            <a:endParaRPr lang="en-US" sz="1000" dirty="0"/>
          </a:p>
        </p:txBody>
      </p:sp>
      <p:sp>
        <p:nvSpPr>
          <p:cNvPr id="40" name="Text 38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41" name="Text 39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 / 61</a:t>
            </a:r>
            <a:endParaRPr lang="en-US" sz="9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solidFill>
          <a:srgbClr val="0F2A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731520"/>
            <a:ext cx="11094415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0" b="1" spc="8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СПАСИБО!</a:t>
            </a:r>
            <a:endParaRPr lang="en-US" sz="8000" dirty="0"/>
          </a:p>
        </p:txBody>
      </p:sp>
      <p:sp>
        <p:nvSpPr>
          <p:cNvPr id="4" name="Shape 2"/>
          <p:cNvSpPr/>
          <p:nvPr/>
        </p:nvSpPr>
        <p:spPr>
          <a:xfrm>
            <a:off x="548640" y="1874520"/>
            <a:ext cx="1371600" cy="0"/>
          </a:xfrm>
          <a:prstGeom prst="line">
            <a:avLst/>
          </a:prstGeom>
          <a:noFill/>
          <a:ln w="508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2103120"/>
            <a:ext cx="1109441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DCE7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Методика будет жить, пока живёт кафедра 304 и её студенты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548640" y="320040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РАБОЧАЯ ГРУППА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548640" y="361188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Ким Р.В. — заведующий кафедры 304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548640" y="402336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Корнеенкова А.В. — доцент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548640" y="443484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Алещенко А.С. — доцент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548640" y="484632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 Пиков В.А. — ст. преподаватель, эксперт ГК «МАСКОМ»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553048" y="3200400"/>
            <a:ext cx="554720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ОНЛАЙН-ВЕРСИЯ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6553048" y="3611880"/>
            <a:ext cx="554720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3200" dirty="0"/>
          </a:p>
        </p:txBody>
      </p:sp>
      <p:sp>
        <p:nvSpPr>
          <p:cNvPr id="13" name="Text 11"/>
          <p:cNvSpPr/>
          <p:nvPr/>
        </p:nvSpPr>
        <p:spPr>
          <a:xfrm>
            <a:off x="6553048" y="4434840"/>
            <a:ext cx="554720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B8C5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Полная методика, чек-листы, шаблоны тезауруса и эталонные темы — в открытом доступе на сайте.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548640" y="6217920"/>
            <a:ext cx="1109441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8FA0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Кафедра 304  «Вычислительные машины, системы и сети»  •  Московский авиационный институт  •  2026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2  •  ТЕРМИНОЛОГИЯ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такое ВКР с точки зрения закона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45920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</a:t>
            </a:r>
            <a:endParaRPr lang="en-US" sz="9000" dirty="0"/>
          </a:p>
        </p:txBody>
      </p:sp>
      <p:sp>
        <p:nvSpPr>
          <p:cNvPr id="6" name="Text 4"/>
          <p:cNvSpPr/>
          <p:nvPr/>
        </p:nvSpPr>
        <p:spPr>
          <a:xfrm>
            <a:off x="1463040" y="2011680"/>
            <a:ext cx="9722815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200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Выпускная квалификационная работа представляет собой выполненную обучающимся работу, демонстрирующую уровень подготовленности выпускника к самостоятельной профессиональной деятельности.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463040" y="3749040"/>
            <a:ext cx="972281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273-ФЗ «Об образовании», ст. 59  •  Порядок проведения ГИА (приказ Минобрнауки № 636 от 29.06.2015, посл. ред. № 64 от 04.02.2025)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548640" y="4572000"/>
            <a:ext cx="45720" cy="137160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9" name="Text 7"/>
          <p:cNvSpPr/>
          <p:nvPr/>
        </p:nvSpPr>
        <p:spPr>
          <a:xfrm>
            <a:off x="731520" y="4572000"/>
            <a:ext cx="333237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ИНДИВИДУАЛЬНАЯ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731520" y="4983480"/>
            <a:ext cx="333237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выполняется обучающимся (или несколькими совместно)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246778" y="4572000"/>
            <a:ext cx="45720" cy="137160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12" name="Text 10"/>
          <p:cNvSpPr/>
          <p:nvPr/>
        </p:nvSpPr>
        <p:spPr>
          <a:xfrm>
            <a:off x="4429658" y="4572000"/>
            <a:ext cx="333237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КВАЛИФИКАЦИОННАЯ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429658" y="4983480"/>
            <a:ext cx="333237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цель — продемонстрировать уровень подготовки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7944917" y="4572000"/>
            <a:ext cx="45720" cy="1371600"/>
          </a:xfrm>
          <a:prstGeom prst="rect">
            <a:avLst/>
          </a:prstGeom>
          <a:solidFill>
            <a:srgbClr val="F4B400"/>
          </a:solidFill>
          <a:ln/>
        </p:spPr>
      </p:sp>
      <p:sp>
        <p:nvSpPr>
          <p:cNvPr id="15" name="Text 13"/>
          <p:cNvSpPr/>
          <p:nvPr/>
        </p:nvSpPr>
        <p:spPr>
          <a:xfrm>
            <a:off x="8127797" y="4572000"/>
            <a:ext cx="333237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ПРОФЕССИОНАЛЬНАЯ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8127797" y="4983480"/>
            <a:ext cx="333237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связь с самостоятельной профессиональной деятельностью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61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2  •  ТЕРМИНОЛОГИЯ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Три уровня ВКР: ВКРБ, ВКРМ и ВКРС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691640"/>
            <a:ext cx="1109441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Уровень программы определяет ожидания от темы и от основного результата работы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548640" y="2331720"/>
            <a:ext cx="3515258" cy="914400"/>
          </a:xfrm>
          <a:prstGeom prst="rect">
            <a:avLst/>
          </a:prstGeom>
          <a:solidFill>
            <a:srgbClr val="1E5AA7"/>
          </a:solidFill>
          <a:ln/>
        </p:spPr>
      </p:sp>
      <p:sp>
        <p:nvSpPr>
          <p:cNvPr id="7" name="Text 5"/>
          <p:cNvSpPr/>
          <p:nvPr/>
        </p:nvSpPr>
        <p:spPr>
          <a:xfrm>
            <a:off x="777240" y="2377440"/>
            <a:ext cx="314949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БВО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777240" y="2651760"/>
            <a:ext cx="314949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ВКРБ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548640" y="3246120"/>
            <a:ext cx="3515258" cy="278892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77240" y="3383280"/>
            <a:ext cx="31494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Бакалавриат  •  Базовое высшее образование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777240" y="3794760"/>
            <a:ext cx="31494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РАЗРАБОТКА ПРОДУКТА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777240" y="4206240"/>
            <a:ext cx="314949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Работа посвящена разработке продукта или изделия. Применение известных методов в новых условиях, адаптация под конкретные требования.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777240" y="5532120"/>
            <a:ext cx="731520" cy="0"/>
          </a:xfrm>
          <a:prstGeom prst="line">
            <a:avLst/>
          </a:prstGeom>
          <a:noFill/>
          <a:ln w="19050">
            <a:solidFill>
              <a:srgbClr val="F4B40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77240" y="5623560"/>
            <a:ext cx="31494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Допустимо: методика, комплекс мер, рекомендации, проект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246778" y="2331720"/>
            <a:ext cx="3515258" cy="914400"/>
          </a:xfrm>
          <a:prstGeom prst="rect">
            <a:avLst/>
          </a:prstGeom>
          <a:solidFill>
            <a:srgbClr val="0F2A4F"/>
          </a:solidFill>
          <a:ln/>
        </p:spPr>
      </p:sp>
      <p:sp>
        <p:nvSpPr>
          <p:cNvPr id="16" name="Text 14"/>
          <p:cNvSpPr/>
          <p:nvPr/>
        </p:nvSpPr>
        <p:spPr>
          <a:xfrm>
            <a:off x="4475378" y="2377440"/>
            <a:ext cx="314949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СпецВО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475378" y="2651760"/>
            <a:ext cx="314949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ВКРМ</a:t>
            </a:r>
            <a:endParaRPr lang="en-US" sz="2400" dirty="0"/>
          </a:p>
        </p:txBody>
      </p:sp>
      <p:sp>
        <p:nvSpPr>
          <p:cNvPr id="18" name="Shape 16"/>
          <p:cNvSpPr/>
          <p:nvPr/>
        </p:nvSpPr>
        <p:spPr>
          <a:xfrm>
            <a:off x="4246778" y="3246120"/>
            <a:ext cx="3515258" cy="278892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475378" y="3383280"/>
            <a:ext cx="31494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Магистратура  •  Специальное высшее образование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4475378" y="3794760"/>
            <a:ext cx="31494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ИССЛЕДОВАНИЕ ПРОБЛЕМЫ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4475378" y="4206240"/>
            <a:ext cx="314949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Работа посвящена исследованию и решению научной или практической проблемы. Ожидаются элементы научно-исследовательского характера.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4475378" y="5532120"/>
            <a:ext cx="731520" cy="0"/>
          </a:xfrm>
          <a:prstGeom prst="line">
            <a:avLst/>
          </a:prstGeom>
          <a:noFill/>
          <a:ln w="19050">
            <a:solidFill>
              <a:srgbClr val="F4B40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475378" y="5623560"/>
            <a:ext cx="31494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Ожидается: метод, способ, модель, алгоритм, методика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7944917" y="2331720"/>
            <a:ext cx="3515258" cy="914400"/>
          </a:xfrm>
          <a:prstGeom prst="rect">
            <a:avLst/>
          </a:prstGeom>
          <a:solidFill>
            <a:srgbClr val="5C6B7A"/>
          </a:solidFill>
          <a:ln/>
        </p:spPr>
      </p:sp>
      <p:sp>
        <p:nvSpPr>
          <p:cNvPr id="25" name="Text 23"/>
          <p:cNvSpPr/>
          <p:nvPr/>
        </p:nvSpPr>
        <p:spPr>
          <a:xfrm>
            <a:off x="8173517" y="2377440"/>
            <a:ext cx="314949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к.т.н.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8173517" y="2651760"/>
            <a:ext cx="314949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диссертация</a:t>
            </a:r>
            <a:endParaRPr lang="en-US" sz="2400" dirty="0"/>
          </a:p>
        </p:txBody>
      </p:sp>
      <p:sp>
        <p:nvSpPr>
          <p:cNvPr id="27" name="Shape 25"/>
          <p:cNvSpPr/>
          <p:nvPr/>
        </p:nvSpPr>
        <p:spPr>
          <a:xfrm>
            <a:off x="7944917" y="3246120"/>
            <a:ext cx="3515258" cy="278892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8173517" y="3383280"/>
            <a:ext cx="31494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Кандидат наук  •  Подготовка кадров высшей квалификации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8173517" y="3794760"/>
            <a:ext cx="314949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НОВЫЙ МЕТОД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8173517" y="4206240"/>
            <a:ext cx="314949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Обязательны положения, выносимые на защиту, и научная новизна в диссертационном смысле. Это уже не ВКР.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8173517" y="5532120"/>
            <a:ext cx="731520" cy="0"/>
          </a:xfrm>
          <a:prstGeom prst="line">
            <a:avLst/>
          </a:prstGeom>
          <a:noFill/>
          <a:ln w="19050">
            <a:solidFill>
              <a:srgbClr val="F4B400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8173517" y="5623560"/>
            <a:ext cx="31494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Уровень: метод (к.т.н.) или методология (д.т.н.)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61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БЛОК 2  •  ТЕРМИНОЛОГИЯ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11094415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800" b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Научный аппарат — что отличает ВКР от реферата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1097280" cy="0"/>
          </a:xfrm>
          <a:prstGeom prst="line">
            <a:avLst/>
          </a:prstGeom>
          <a:noFill/>
          <a:ln w="38100">
            <a:solidFill>
              <a:srgbClr val="F4B4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737360"/>
            <a:ext cx="11094415" cy="1280160"/>
          </a:xfrm>
          <a:prstGeom prst="rect">
            <a:avLst/>
          </a:prstGeom>
          <a:solidFill>
            <a:srgbClr val="F7F9FC"/>
          </a:solidFill>
          <a:ln w="6350">
            <a:solidFill>
              <a:srgbClr val="C9D3E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31520" y="1737360"/>
            <a:ext cx="7315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0" b="1" dirty="0">
                <a:solidFill>
                  <a:srgbClr val="F4B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</a:t>
            </a:r>
            <a:endParaRPr lang="en-US" sz="7000" dirty="0"/>
          </a:p>
        </p:txBody>
      </p:sp>
      <p:sp>
        <p:nvSpPr>
          <p:cNvPr id="7" name="Text 5"/>
          <p:cNvSpPr/>
          <p:nvPr/>
        </p:nvSpPr>
        <p:spPr>
          <a:xfrm>
            <a:off x="1463040" y="1874520"/>
            <a:ext cx="9997135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b="1" i="1" dirty="0">
                <a:solidFill>
                  <a:srgbClr val="0F2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отличает ВКР от «жёлтой» прессы и бульварного чтива? Это наличие объекта и предмета исследования.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548640" y="3246120"/>
            <a:ext cx="1109441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Научный аппарат ВКР включает: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548640" y="3657600"/>
            <a:ext cx="26364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Актуальность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548640" y="4023360"/>
            <a:ext cx="263644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Почему решение проблемы важно сейчас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3322244" y="3657600"/>
            <a:ext cx="26364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Проблема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3322244" y="4023360"/>
            <a:ext cx="263644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нам не нравится, что хотим изменить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6095848" y="3657600"/>
            <a:ext cx="26364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Объект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095848" y="4023360"/>
            <a:ext cx="263644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Где находится проблема (процесс или система)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8869451" y="3657600"/>
            <a:ext cx="26364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Предмет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8869451" y="4023360"/>
            <a:ext cx="263644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именно исследуем — подходы, методы, характеристики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548640" y="4937760"/>
            <a:ext cx="26364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Цель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548640" y="5303520"/>
            <a:ext cx="263644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Желаемое состояние, к которому стремимся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3322244" y="4937760"/>
            <a:ext cx="26364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Гипотеза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3322244" y="5303520"/>
            <a:ext cx="263644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Предположение: что произойдёт, если применить ОР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6095848" y="4937760"/>
            <a:ext cx="26364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Задачи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6095848" y="5303520"/>
            <a:ext cx="263644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Шаги декомпозиции цели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8869451" y="4937760"/>
            <a:ext cx="263644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5AA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Результаты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8869451" y="5303520"/>
            <a:ext cx="263644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6242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Что выносится на защиту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548640" y="649224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vkr.pikov.expert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10728655" y="649224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C6B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/ 61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формулирования тем ВКР</dc:title>
  <dc:subject>PptxGenJS Presentation</dc:subject>
  <dc:creator>Кафедра 304 МАИ</dc:creator>
  <cp:lastModifiedBy>Кафедра 304 МАИ</cp:lastModifiedBy>
  <cp:revision>1</cp:revision>
  <dcterms:created xsi:type="dcterms:W3CDTF">2026-05-02T22:46:38Z</dcterms:created>
  <dcterms:modified xsi:type="dcterms:W3CDTF">2026-05-02T22:46:38Z</dcterms:modified>
</cp:coreProperties>
</file>